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handoutMasterIdLst>
    <p:handoutMasterId r:id="rId23"/>
  </p:handoutMasterIdLst>
  <p:sldIdLst>
    <p:sldId id="361" r:id="rId2"/>
    <p:sldId id="463" r:id="rId3"/>
    <p:sldId id="542" r:id="rId4"/>
    <p:sldId id="543" r:id="rId5"/>
    <p:sldId id="541" r:id="rId6"/>
    <p:sldId id="546" r:id="rId7"/>
    <p:sldId id="545" r:id="rId8"/>
    <p:sldId id="544" r:id="rId9"/>
    <p:sldId id="534" r:id="rId10"/>
    <p:sldId id="555" r:id="rId11"/>
    <p:sldId id="554" r:id="rId12"/>
    <p:sldId id="553" r:id="rId13"/>
    <p:sldId id="552" r:id="rId14"/>
    <p:sldId id="556" r:id="rId15"/>
    <p:sldId id="557" r:id="rId16"/>
    <p:sldId id="536" r:id="rId17"/>
    <p:sldId id="537" r:id="rId18"/>
    <p:sldId id="538" r:id="rId19"/>
    <p:sldId id="539" r:id="rId20"/>
    <p:sldId id="3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AAB173-56F1-4759-843A-88798305AE7B}">
          <p14:sldIdLst>
            <p14:sldId id="361"/>
            <p14:sldId id="463"/>
            <p14:sldId id="542"/>
            <p14:sldId id="543"/>
            <p14:sldId id="541"/>
            <p14:sldId id="546"/>
            <p14:sldId id="545"/>
            <p14:sldId id="544"/>
            <p14:sldId id="534"/>
            <p14:sldId id="555"/>
            <p14:sldId id="554"/>
            <p14:sldId id="553"/>
            <p14:sldId id="552"/>
            <p14:sldId id="556"/>
            <p14:sldId id="557"/>
            <p14:sldId id="536"/>
            <p14:sldId id="537"/>
            <p14:sldId id="538"/>
            <p14:sldId id="539"/>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mine"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3"/>
    <a:srgbClr val="66CCFF"/>
    <a:srgbClr val="767676"/>
    <a:srgbClr val="3B3B3B"/>
    <a:srgbClr val="0E406D"/>
    <a:srgbClr val="3F3E44"/>
    <a:srgbClr val="414046"/>
    <a:srgbClr val="A3D8F5"/>
    <a:srgbClr val="A1C4AB"/>
    <a:srgbClr val="6C6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80" d="100"/>
          <a:sy n="80" d="100"/>
        </p:scale>
        <p:origin x="96" y="8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468"/>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12D0D-9138-49E5-B85D-F5CB00969900}" type="doc">
      <dgm:prSet loTypeId="urn:microsoft.com/office/officeart/2005/8/layout/lProcess3" loCatId="process" qsTypeId="urn:microsoft.com/office/officeart/2005/8/quickstyle/simple1" qsCatId="simple" csTypeId="urn:microsoft.com/office/officeart/2005/8/colors/accent1_3" csCatId="accent1" phldr="1"/>
      <dgm:spPr/>
      <dgm:t>
        <a:bodyPr/>
        <a:lstStyle/>
        <a:p>
          <a:endParaRPr lang="en-US"/>
        </a:p>
      </dgm:t>
    </dgm:pt>
    <dgm:pt modelId="{6EE7D564-001E-4CC6-8B75-643CD4FBB53D}">
      <dgm:prSet phldrT="[Text]"/>
      <dgm:spPr/>
      <dgm:t>
        <a:bodyPr/>
        <a:lstStyle/>
        <a:p>
          <a:r>
            <a:rPr lang="en-US"/>
            <a:t>Aware</a:t>
          </a:r>
          <a:endParaRPr lang="en-US" dirty="0"/>
        </a:p>
      </dgm:t>
    </dgm:pt>
    <dgm:pt modelId="{6FC127A3-66B6-42F9-BF1F-F836C61C1D3D}" type="parTrans" cxnId="{067AC6DB-598C-4654-BBB7-4C7BF9FCB313}">
      <dgm:prSet/>
      <dgm:spPr/>
      <dgm:t>
        <a:bodyPr/>
        <a:lstStyle/>
        <a:p>
          <a:endParaRPr lang="en-US"/>
        </a:p>
      </dgm:t>
    </dgm:pt>
    <dgm:pt modelId="{F957496B-8677-497A-A653-25D8407C3838}" type="sibTrans" cxnId="{067AC6DB-598C-4654-BBB7-4C7BF9FCB313}">
      <dgm:prSet/>
      <dgm:spPr/>
      <dgm:t>
        <a:bodyPr/>
        <a:lstStyle/>
        <a:p>
          <a:endParaRPr lang="en-US"/>
        </a:p>
      </dgm:t>
    </dgm:pt>
    <dgm:pt modelId="{EFF333F3-14F9-4EA9-AAC1-5CB1D44D6DA1}">
      <dgm:prSet phldrT="[Text]"/>
      <dgm:spPr/>
      <dgm:t>
        <a:bodyPr/>
        <a:lstStyle/>
        <a:p>
          <a:r>
            <a:rPr lang="en-US" dirty="0"/>
            <a:t>Participation in Informational Webinars/Calls</a:t>
          </a:r>
        </a:p>
      </dgm:t>
    </dgm:pt>
    <dgm:pt modelId="{4E468130-2AEF-45C6-A470-DEBC50BF93FF}" type="parTrans" cxnId="{18ED3B4E-7F0B-4A08-9354-7145B2D626E2}">
      <dgm:prSet/>
      <dgm:spPr/>
      <dgm:t>
        <a:bodyPr/>
        <a:lstStyle/>
        <a:p>
          <a:endParaRPr lang="en-US"/>
        </a:p>
      </dgm:t>
    </dgm:pt>
    <dgm:pt modelId="{B170D9B9-9B52-4DA8-B5E6-DB05905FFC7C}" type="sibTrans" cxnId="{18ED3B4E-7F0B-4A08-9354-7145B2D626E2}">
      <dgm:prSet/>
      <dgm:spPr/>
      <dgm:t>
        <a:bodyPr/>
        <a:lstStyle/>
        <a:p>
          <a:endParaRPr lang="en-US"/>
        </a:p>
      </dgm:t>
    </dgm:pt>
    <dgm:pt modelId="{2233D6EC-BD94-4D34-A037-D00DA22AE3A5}">
      <dgm:prSet phldrT="[Text]"/>
      <dgm:spPr/>
      <dgm:t>
        <a:bodyPr/>
        <a:lstStyle/>
        <a:p>
          <a:r>
            <a:rPr lang="en-US" dirty="0"/>
            <a:t>Prepare</a:t>
          </a:r>
        </a:p>
      </dgm:t>
    </dgm:pt>
    <dgm:pt modelId="{3E813673-AD41-4447-8B91-39AF79FAD646}" type="parTrans" cxnId="{104D4D46-A7E1-447D-A299-C4AA94A6A980}">
      <dgm:prSet/>
      <dgm:spPr/>
      <dgm:t>
        <a:bodyPr/>
        <a:lstStyle/>
        <a:p>
          <a:endParaRPr lang="en-US"/>
        </a:p>
      </dgm:t>
    </dgm:pt>
    <dgm:pt modelId="{903C0FB3-C30B-482E-A7CE-9A8A511B4EEE}" type="sibTrans" cxnId="{104D4D46-A7E1-447D-A299-C4AA94A6A980}">
      <dgm:prSet/>
      <dgm:spPr/>
      <dgm:t>
        <a:bodyPr/>
        <a:lstStyle/>
        <a:p>
          <a:endParaRPr lang="en-US"/>
        </a:p>
      </dgm:t>
    </dgm:pt>
    <dgm:pt modelId="{5AE6A1EA-B2D0-4F8A-8A17-973FFE9859E7}">
      <dgm:prSet phldrT="[Text]" custT="1"/>
      <dgm:spPr/>
      <dgm:t>
        <a:bodyPr/>
        <a:lstStyle/>
        <a:p>
          <a:r>
            <a:rPr lang="en-US" sz="1800" dirty="0"/>
            <a:t>Education</a:t>
          </a:r>
          <a:r>
            <a:rPr lang="en-US" sz="1200" dirty="0"/>
            <a:t> </a:t>
          </a:r>
        </a:p>
      </dgm:t>
    </dgm:pt>
    <dgm:pt modelId="{65471647-FC2B-4E78-86F3-CBB2DC5FE34F}" type="parTrans" cxnId="{BD8CDDF9-CAFA-4012-A0E4-D57C8476EFB4}">
      <dgm:prSet/>
      <dgm:spPr/>
      <dgm:t>
        <a:bodyPr/>
        <a:lstStyle/>
        <a:p>
          <a:endParaRPr lang="en-US"/>
        </a:p>
      </dgm:t>
    </dgm:pt>
    <dgm:pt modelId="{E5AFEF0E-5EE3-4BE5-93AE-3DDFD80487C8}" type="sibTrans" cxnId="{BD8CDDF9-CAFA-4012-A0E4-D57C8476EFB4}">
      <dgm:prSet/>
      <dgm:spPr/>
      <dgm:t>
        <a:bodyPr/>
        <a:lstStyle/>
        <a:p>
          <a:endParaRPr lang="en-US"/>
        </a:p>
      </dgm:t>
    </dgm:pt>
    <dgm:pt modelId="{DDC6D503-448C-4454-A952-EDC97AB2F0D6}">
      <dgm:prSet phldrT="[Text]"/>
      <dgm:spPr/>
      <dgm:t>
        <a:bodyPr/>
        <a:lstStyle/>
        <a:p>
          <a:r>
            <a:rPr lang="en-US" dirty="0"/>
            <a:t>Risk Assessments/FMEA, Brainstorming, Scope of product impacts</a:t>
          </a:r>
        </a:p>
        <a:p>
          <a:r>
            <a:rPr lang="en-US" dirty="0"/>
            <a:t>Hands on with products</a:t>
          </a:r>
        </a:p>
      </dgm:t>
    </dgm:pt>
    <dgm:pt modelId="{9C52C16B-8503-43D1-8DD9-090C0064C47C}" type="parTrans" cxnId="{8FE6BEDF-0C64-4913-9C9C-879848F3B4B6}">
      <dgm:prSet/>
      <dgm:spPr/>
      <dgm:t>
        <a:bodyPr/>
        <a:lstStyle/>
        <a:p>
          <a:endParaRPr lang="en-US"/>
        </a:p>
      </dgm:t>
    </dgm:pt>
    <dgm:pt modelId="{06981DE7-6318-4A5A-9C28-EF9F0C825954}" type="sibTrans" cxnId="{8FE6BEDF-0C64-4913-9C9C-879848F3B4B6}">
      <dgm:prSet/>
      <dgm:spPr/>
      <dgm:t>
        <a:bodyPr/>
        <a:lstStyle/>
        <a:p>
          <a:endParaRPr lang="en-US"/>
        </a:p>
      </dgm:t>
    </dgm:pt>
    <dgm:pt modelId="{B6B9B4CD-F499-4879-A9F5-C433B2F6AD92}">
      <dgm:prSet phldrT="[Text]"/>
      <dgm:spPr/>
      <dgm:t>
        <a:bodyPr/>
        <a:lstStyle/>
        <a:p>
          <a:r>
            <a:rPr lang="en-US" dirty="0"/>
            <a:t>Adopt</a:t>
          </a:r>
        </a:p>
      </dgm:t>
    </dgm:pt>
    <dgm:pt modelId="{E4E58ED6-5ECF-4CAD-B071-22523B989C81}" type="parTrans" cxnId="{9974EE6C-DB4A-484A-ABF6-F2E88B2ACD00}">
      <dgm:prSet/>
      <dgm:spPr/>
      <dgm:t>
        <a:bodyPr/>
        <a:lstStyle/>
        <a:p>
          <a:endParaRPr lang="en-US"/>
        </a:p>
      </dgm:t>
    </dgm:pt>
    <dgm:pt modelId="{C2721C02-6A2D-46E9-AE8A-8F86BEBA0B9C}" type="sibTrans" cxnId="{9974EE6C-DB4A-484A-ABF6-F2E88B2ACD00}">
      <dgm:prSet/>
      <dgm:spPr/>
      <dgm:t>
        <a:bodyPr/>
        <a:lstStyle/>
        <a:p>
          <a:endParaRPr lang="en-US"/>
        </a:p>
      </dgm:t>
    </dgm:pt>
    <dgm:pt modelId="{4E344033-7213-41D8-9E2E-05DBADD0A49E}">
      <dgm:prSet phldrT="[Text]" custT="1"/>
      <dgm:spPr/>
      <dgm:t>
        <a:bodyPr/>
        <a:lstStyle/>
        <a:p>
          <a:r>
            <a:rPr lang="en-US" sz="1800" dirty="0"/>
            <a:t>Transition</a:t>
          </a:r>
          <a:r>
            <a:rPr lang="en-US" sz="1800" baseline="0" dirty="0"/>
            <a:t> </a:t>
          </a:r>
          <a:endParaRPr lang="en-US" sz="1800" dirty="0"/>
        </a:p>
      </dgm:t>
    </dgm:pt>
    <dgm:pt modelId="{B253A800-2A21-49AF-87BC-753677F3C7A5}" type="parTrans" cxnId="{727E9801-32B2-43DC-87A1-C6642676105C}">
      <dgm:prSet/>
      <dgm:spPr/>
      <dgm:t>
        <a:bodyPr/>
        <a:lstStyle/>
        <a:p>
          <a:endParaRPr lang="en-US"/>
        </a:p>
      </dgm:t>
    </dgm:pt>
    <dgm:pt modelId="{C0C38E61-B095-4C93-BDEA-6AD17AA809AC}" type="sibTrans" cxnId="{727E9801-32B2-43DC-87A1-C6642676105C}">
      <dgm:prSet/>
      <dgm:spPr/>
      <dgm:t>
        <a:bodyPr/>
        <a:lstStyle/>
        <a:p>
          <a:endParaRPr lang="en-US"/>
        </a:p>
      </dgm:t>
    </dgm:pt>
    <dgm:pt modelId="{4A2753FF-C34D-4031-A095-74230E282CA9}">
      <dgm:prSet phldrT="[Text]"/>
      <dgm:spPr/>
      <dgm:t>
        <a:bodyPr/>
        <a:lstStyle/>
        <a:p>
          <a:r>
            <a:rPr lang="en-US" dirty="0"/>
            <a:t>Meeting with community partners, distributors, </a:t>
          </a:r>
        </a:p>
      </dgm:t>
    </dgm:pt>
    <dgm:pt modelId="{3475CACB-DF44-40F2-A9EF-67D11D2A66E5}" type="parTrans" cxnId="{37551398-8CF6-4830-9118-561B7514D4AD}">
      <dgm:prSet/>
      <dgm:spPr/>
      <dgm:t>
        <a:bodyPr/>
        <a:lstStyle/>
        <a:p>
          <a:endParaRPr lang="en-US"/>
        </a:p>
      </dgm:t>
    </dgm:pt>
    <dgm:pt modelId="{DBE53B8B-81AA-4870-BF33-18329F04D81B}" type="sibTrans" cxnId="{37551398-8CF6-4830-9118-561B7514D4AD}">
      <dgm:prSet/>
      <dgm:spPr/>
      <dgm:t>
        <a:bodyPr/>
        <a:lstStyle/>
        <a:p>
          <a:endParaRPr lang="en-US"/>
        </a:p>
      </dgm:t>
    </dgm:pt>
    <dgm:pt modelId="{B40B8D7A-94B3-45C9-B322-1823E2DC0038}">
      <dgm:prSet custT="1"/>
      <dgm:spPr/>
      <dgm:t>
        <a:bodyPr/>
        <a:lstStyle/>
        <a:p>
          <a:r>
            <a:rPr lang="en-US" sz="1800" dirty="0"/>
            <a:t>Communication</a:t>
          </a:r>
        </a:p>
      </dgm:t>
    </dgm:pt>
    <dgm:pt modelId="{D6A78DBE-7690-46C2-BFD4-091EEE0AA85B}" type="parTrans" cxnId="{C0B52843-AF76-486D-8CF4-F3B9958E52E0}">
      <dgm:prSet/>
      <dgm:spPr/>
      <dgm:t>
        <a:bodyPr/>
        <a:lstStyle/>
        <a:p>
          <a:endParaRPr lang="en-US"/>
        </a:p>
      </dgm:t>
    </dgm:pt>
    <dgm:pt modelId="{96955F2E-B0A7-42B9-A333-07FD5A78F34A}" type="sibTrans" cxnId="{C0B52843-AF76-486D-8CF4-F3B9958E52E0}">
      <dgm:prSet/>
      <dgm:spPr/>
      <dgm:t>
        <a:bodyPr/>
        <a:lstStyle/>
        <a:p>
          <a:endParaRPr lang="en-US"/>
        </a:p>
      </dgm:t>
    </dgm:pt>
    <dgm:pt modelId="{2A538F1B-BB5E-4703-A164-5946447BD466}" type="pres">
      <dgm:prSet presAssocID="{F6912D0D-9138-49E5-B85D-F5CB00969900}" presName="Name0" presStyleCnt="0">
        <dgm:presLayoutVars>
          <dgm:chPref val="3"/>
          <dgm:dir/>
          <dgm:animLvl val="lvl"/>
          <dgm:resizeHandles/>
        </dgm:presLayoutVars>
      </dgm:prSet>
      <dgm:spPr/>
      <dgm:t>
        <a:bodyPr/>
        <a:lstStyle/>
        <a:p>
          <a:endParaRPr lang="en-US"/>
        </a:p>
      </dgm:t>
    </dgm:pt>
    <dgm:pt modelId="{1D7E35D8-7859-4CF5-BF19-BD61472CCDF7}" type="pres">
      <dgm:prSet presAssocID="{6EE7D564-001E-4CC6-8B75-643CD4FBB53D}" presName="horFlow" presStyleCnt="0"/>
      <dgm:spPr/>
    </dgm:pt>
    <dgm:pt modelId="{0E696FC4-9D3A-4D0B-81E8-C2203B4DCB8E}" type="pres">
      <dgm:prSet presAssocID="{6EE7D564-001E-4CC6-8B75-643CD4FBB53D}" presName="bigChev" presStyleLbl="node1" presStyleIdx="0" presStyleCnt="3" custLinFactNeighborX="-18804"/>
      <dgm:spPr/>
      <dgm:t>
        <a:bodyPr/>
        <a:lstStyle/>
        <a:p>
          <a:endParaRPr lang="en-US"/>
        </a:p>
      </dgm:t>
    </dgm:pt>
    <dgm:pt modelId="{47EA3E5C-2243-46E5-843B-877DB92E9227}" type="pres">
      <dgm:prSet presAssocID="{D6A78DBE-7690-46C2-BFD4-091EEE0AA85B}" presName="parTrans" presStyleCnt="0"/>
      <dgm:spPr/>
    </dgm:pt>
    <dgm:pt modelId="{271800CA-F640-4D7B-9210-58F87AC9979C}" type="pres">
      <dgm:prSet presAssocID="{B40B8D7A-94B3-45C9-B322-1823E2DC0038}" presName="node" presStyleLbl="alignAccFollowNode1" presStyleIdx="0" presStyleCnt="6" custScaleX="106793">
        <dgm:presLayoutVars>
          <dgm:bulletEnabled val="1"/>
        </dgm:presLayoutVars>
      </dgm:prSet>
      <dgm:spPr/>
      <dgm:t>
        <a:bodyPr/>
        <a:lstStyle/>
        <a:p>
          <a:endParaRPr lang="en-US"/>
        </a:p>
      </dgm:t>
    </dgm:pt>
    <dgm:pt modelId="{8B5DDF9D-B422-494E-82C6-ADA7DE1A1A8A}" type="pres">
      <dgm:prSet presAssocID="{96955F2E-B0A7-42B9-A333-07FD5A78F34A}" presName="sibTrans" presStyleCnt="0"/>
      <dgm:spPr/>
    </dgm:pt>
    <dgm:pt modelId="{4A3C712B-F638-438D-8C12-7BE5794B1584}" type="pres">
      <dgm:prSet presAssocID="{EFF333F3-14F9-4EA9-AAC1-5CB1D44D6DA1}" presName="node" presStyleLbl="alignAccFollowNode1" presStyleIdx="1" presStyleCnt="6" custLinFactNeighborX="8652">
        <dgm:presLayoutVars>
          <dgm:bulletEnabled val="1"/>
        </dgm:presLayoutVars>
      </dgm:prSet>
      <dgm:spPr/>
      <dgm:t>
        <a:bodyPr/>
        <a:lstStyle/>
        <a:p>
          <a:endParaRPr lang="en-US"/>
        </a:p>
      </dgm:t>
    </dgm:pt>
    <dgm:pt modelId="{B3524B2A-9C27-47DA-B73B-D1C722FCECE7}" type="pres">
      <dgm:prSet presAssocID="{6EE7D564-001E-4CC6-8B75-643CD4FBB53D}" presName="vSp" presStyleCnt="0"/>
      <dgm:spPr/>
    </dgm:pt>
    <dgm:pt modelId="{46ED02E3-741E-4E5D-8603-1256F80FC83A}" type="pres">
      <dgm:prSet presAssocID="{2233D6EC-BD94-4D34-A037-D00DA22AE3A5}" presName="horFlow" presStyleCnt="0"/>
      <dgm:spPr/>
    </dgm:pt>
    <dgm:pt modelId="{36D267DD-39AA-45C3-87F6-C8B4365D75E9}" type="pres">
      <dgm:prSet presAssocID="{2233D6EC-BD94-4D34-A037-D00DA22AE3A5}" presName="bigChev" presStyleLbl="node1" presStyleIdx="1" presStyleCnt="3"/>
      <dgm:spPr/>
      <dgm:t>
        <a:bodyPr/>
        <a:lstStyle/>
        <a:p>
          <a:endParaRPr lang="en-US"/>
        </a:p>
      </dgm:t>
    </dgm:pt>
    <dgm:pt modelId="{9D952F56-CD59-4B33-AAA0-5FFE3FAB4008}" type="pres">
      <dgm:prSet presAssocID="{65471647-FC2B-4E78-86F3-CBB2DC5FE34F}" presName="parTrans" presStyleCnt="0"/>
      <dgm:spPr/>
    </dgm:pt>
    <dgm:pt modelId="{A3D91E76-FFE3-4DA7-B9E7-D86D5B351555}" type="pres">
      <dgm:prSet presAssocID="{5AE6A1EA-B2D0-4F8A-8A17-973FFE9859E7}" presName="node" presStyleLbl="alignAccFollowNode1" presStyleIdx="2" presStyleCnt="6" custLinFactNeighborX="21992">
        <dgm:presLayoutVars>
          <dgm:bulletEnabled val="1"/>
        </dgm:presLayoutVars>
      </dgm:prSet>
      <dgm:spPr/>
      <dgm:t>
        <a:bodyPr/>
        <a:lstStyle/>
        <a:p>
          <a:endParaRPr lang="en-US"/>
        </a:p>
      </dgm:t>
    </dgm:pt>
    <dgm:pt modelId="{AD482565-57BE-497D-A5B3-BFA4C38AC356}" type="pres">
      <dgm:prSet presAssocID="{E5AFEF0E-5EE3-4BE5-93AE-3DDFD80487C8}" presName="sibTrans" presStyleCnt="0"/>
      <dgm:spPr/>
    </dgm:pt>
    <dgm:pt modelId="{6C6EBEEC-900E-4B4E-9725-40C0643C16A0}" type="pres">
      <dgm:prSet presAssocID="{DDC6D503-448C-4454-A952-EDC97AB2F0D6}" presName="node" presStyleLbl="alignAccFollowNode1" presStyleIdx="3" presStyleCnt="6" custLinFactNeighborX="32221">
        <dgm:presLayoutVars>
          <dgm:bulletEnabled val="1"/>
        </dgm:presLayoutVars>
      </dgm:prSet>
      <dgm:spPr/>
      <dgm:t>
        <a:bodyPr/>
        <a:lstStyle/>
        <a:p>
          <a:endParaRPr lang="en-US"/>
        </a:p>
      </dgm:t>
    </dgm:pt>
    <dgm:pt modelId="{5E2C6DA5-5C46-4F78-916A-338AE9F12369}" type="pres">
      <dgm:prSet presAssocID="{2233D6EC-BD94-4D34-A037-D00DA22AE3A5}" presName="vSp" presStyleCnt="0"/>
      <dgm:spPr/>
    </dgm:pt>
    <dgm:pt modelId="{81F6EEA5-4C2D-4FF9-B240-915632067915}" type="pres">
      <dgm:prSet presAssocID="{B6B9B4CD-F499-4879-A9F5-C433B2F6AD92}" presName="horFlow" presStyleCnt="0"/>
      <dgm:spPr/>
    </dgm:pt>
    <dgm:pt modelId="{DF17F583-D37A-4F3F-8DCF-E0515AC9F035}" type="pres">
      <dgm:prSet presAssocID="{B6B9B4CD-F499-4879-A9F5-C433B2F6AD92}" presName="bigChev" presStyleLbl="node1" presStyleIdx="2" presStyleCnt="3"/>
      <dgm:spPr/>
      <dgm:t>
        <a:bodyPr/>
        <a:lstStyle/>
        <a:p>
          <a:endParaRPr lang="en-US"/>
        </a:p>
      </dgm:t>
    </dgm:pt>
    <dgm:pt modelId="{A14A7898-5641-4021-B0BF-89F62EC4C580}" type="pres">
      <dgm:prSet presAssocID="{B253A800-2A21-49AF-87BC-753677F3C7A5}" presName="parTrans" presStyleCnt="0"/>
      <dgm:spPr/>
    </dgm:pt>
    <dgm:pt modelId="{6D05D0E1-C6D0-4FB7-AC7D-FF0C85E80017}" type="pres">
      <dgm:prSet presAssocID="{4E344033-7213-41D8-9E2E-05DBADD0A49E}" presName="node" presStyleLbl="alignAccFollowNode1" presStyleIdx="4" presStyleCnt="6" custLinFactNeighborX="16494">
        <dgm:presLayoutVars>
          <dgm:bulletEnabled val="1"/>
        </dgm:presLayoutVars>
      </dgm:prSet>
      <dgm:spPr/>
      <dgm:t>
        <a:bodyPr/>
        <a:lstStyle/>
        <a:p>
          <a:endParaRPr lang="en-US"/>
        </a:p>
      </dgm:t>
    </dgm:pt>
    <dgm:pt modelId="{F1D06D55-19C2-422B-94C1-77B7D96E4F6C}" type="pres">
      <dgm:prSet presAssocID="{C0C38E61-B095-4C93-BDEA-6AD17AA809AC}" presName="sibTrans" presStyleCnt="0"/>
      <dgm:spPr/>
    </dgm:pt>
    <dgm:pt modelId="{30881260-754D-4640-8D5C-7B72EA5F8E9C}" type="pres">
      <dgm:prSet presAssocID="{4A2753FF-C34D-4031-A095-74230E282CA9}" presName="node" presStyleLbl="alignAccFollowNode1" presStyleIdx="5" presStyleCnt="6" custLinFactNeighborX="28909" custLinFactNeighborY="259">
        <dgm:presLayoutVars>
          <dgm:bulletEnabled val="1"/>
        </dgm:presLayoutVars>
      </dgm:prSet>
      <dgm:spPr/>
      <dgm:t>
        <a:bodyPr/>
        <a:lstStyle/>
        <a:p>
          <a:endParaRPr lang="en-US"/>
        </a:p>
      </dgm:t>
    </dgm:pt>
  </dgm:ptLst>
  <dgm:cxnLst>
    <dgm:cxn modelId="{081A9933-6025-4267-B7E7-2F6660D5C0B9}" type="presOf" srcId="{4E344033-7213-41D8-9E2E-05DBADD0A49E}" destId="{6D05D0E1-C6D0-4FB7-AC7D-FF0C85E80017}" srcOrd="0" destOrd="0" presId="urn:microsoft.com/office/officeart/2005/8/layout/lProcess3"/>
    <dgm:cxn modelId="{71399EB0-DDF4-46EC-B014-82F9F98579A5}" type="presOf" srcId="{4A2753FF-C34D-4031-A095-74230E282CA9}" destId="{30881260-754D-4640-8D5C-7B72EA5F8E9C}" srcOrd="0" destOrd="0" presId="urn:microsoft.com/office/officeart/2005/8/layout/lProcess3"/>
    <dgm:cxn modelId="{067AC6DB-598C-4654-BBB7-4C7BF9FCB313}" srcId="{F6912D0D-9138-49E5-B85D-F5CB00969900}" destId="{6EE7D564-001E-4CC6-8B75-643CD4FBB53D}" srcOrd="0" destOrd="0" parTransId="{6FC127A3-66B6-42F9-BF1F-F836C61C1D3D}" sibTransId="{F957496B-8677-497A-A653-25D8407C3838}"/>
    <dgm:cxn modelId="{033A3E89-5B20-4A08-AD2D-BF1B4C82F055}" type="presOf" srcId="{5AE6A1EA-B2D0-4F8A-8A17-973FFE9859E7}" destId="{A3D91E76-FFE3-4DA7-B9E7-D86D5B351555}" srcOrd="0" destOrd="0" presId="urn:microsoft.com/office/officeart/2005/8/layout/lProcess3"/>
    <dgm:cxn modelId="{8FE6BEDF-0C64-4913-9C9C-879848F3B4B6}" srcId="{2233D6EC-BD94-4D34-A037-D00DA22AE3A5}" destId="{DDC6D503-448C-4454-A952-EDC97AB2F0D6}" srcOrd="1" destOrd="0" parTransId="{9C52C16B-8503-43D1-8DD9-090C0064C47C}" sibTransId="{06981DE7-6318-4A5A-9C28-EF9F0C825954}"/>
    <dgm:cxn modelId="{27E65D65-DE8C-4083-935F-0EDFA9EA2C73}" type="presOf" srcId="{2233D6EC-BD94-4D34-A037-D00DA22AE3A5}" destId="{36D267DD-39AA-45C3-87F6-C8B4365D75E9}" srcOrd="0" destOrd="0" presId="urn:microsoft.com/office/officeart/2005/8/layout/lProcess3"/>
    <dgm:cxn modelId="{104D4D46-A7E1-447D-A299-C4AA94A6A980}" srcId="{F6912D0D-9138-49E5-B85D-F5CB00969900}" destId="{2233D6EC-BD94-4D34-A037-D00DA22AE3A5}" srcOrd="1" destOrd="0" parTransId="{3E813673-AD41-4447-8B91-39AF79FAD646}" sibTransId="{903C0FB3-C30B-482E-A7CE-9A8A511B4EEE}"/>
    <dgm:cxn modelId="{37551398-8CF6-4830-9118-561B7514D4AD}" srcId="{B6B9B4CD-F499-4879-A9F5-C433B2F6AD92}" destId="{4A2753FF-C34D-4031-A095-74230E282CA9}" srcOrd="1" destOrd="0" parTransId="{3475CACB-DF44-40F2-A9EF-67D11D2A66E5}" sibTransId="{DBE53B8B-81AA-4870-BF33-18329F04D81B}"/>
    <dgm:cxn modelId="{7689C951-FE29-4C73-A3E5-57FBA57B36D9}" type="presOf" srcId="{EFF333F3-14F9-4EA9-AAC1-5CB1D44D6DA1}" destId="{4A3C712B-F638-438D-8C12-7BE5794B1584}" srcOrd="0" destOrd="0" presId="urn:microsoft.com/office/officeart/2005/8/layout/lProcess3"/>
    <dgm:cxn modelId="{BD8CDDF9-CAFA-4012-A0E4-D57C8476EFB4}" srcId="{2233D6EC-BD94-4D34-A037-D00DA22AE3A5}" destId="{5AE6A1EA-B2D0-4F8A-8A17-973FFE9859E7}" srcOrd="0" destOrd="0" parTransId="{65471647-FC2B-4E78-86F3-CBB2DC5FE34F}" sibTransId="{E5AFEF0E-5EE3-4BE5-93AE-3DDFD80487C8}"/>
    <dgm:cxn modelId="{74033AEA-97B7-4FC4-957F-846007CB73ED}" type="presOf" srcId="{DDC6D503-448C-4454-A952-EDC97AB2F0D6}" destId="{6C6EBEEC-900E-4B4E-9725-40C0643C16A0}" srcOrd="0" destOrd="0" presId="urn:microsoft.com/office/officeart/2005/8/layout/lProcess3"/>
    <dgm:cxn modelId="{727E9801-32B2-43DC-87A1-C6642676105C}" srcId="{B6B9B4CD-F499-4879-A9F5-C433B2F6AD92}" destId="{4E344033-7213-41D8-9E2E-05DBADD0A49E}" srcOrd="0" destOrd="0" parTransId="{B253A800-2A21-49AF-87BC-753677F3C7A5}" sibTransId="{C0C38E61-B095-4C93-BDEA-6AD17AA809AC}"/>
    <dgm:cxn modelId="{F56FBD16-4A75-4944-8001-1358317E5734}" type="presOf" srcId="{F6912D0D-9138-49E5-B85D-F5CB00969900}" destId="{2A538F1B-BB5E-4703-A164-5946447BD466}" srcOrd="0" destOrd="0" presId="urn:microsoft.com/office/officeart/2005/8/layout/lProcess3"/>
    <dgm:cxn modelId="{58DA9D80-481E-4612-B502-ABC5DB845E39}" type="presOf" srcId="{B40B8D7A-94B3-45C9-B322-1823E2DC0038}" destId="{271800CA-F640-4D7B-9210-58F87AC9979C}" srcOrd="0" destOrd="0" presId="urn:microsoft.com/office/officeart/2005/8/layout/lProcess3"/>
    <dgm:cxn modelId="{5B8CB782-B215-48EB-BC4B-7C74DB672EA8}" type="presOf" srcId="{6EE7D564-001E-4CC6-8B75-643CD4FBB53D}" destId="{0E696FC4-9D3A-4D0B-81E8-C2203B4DCB8E}" srcOrd="0" destOrd="0" presId="urn:microsoft.com/office/officeart/2005/8/layout/lProcess3"/>
    <dgm:cxn modelId="{18ED3B4E-7F0B-4A08-9354-7145B2D626E2}" srcId="{6EE7D564-001E-4CC6-8B75-643CD4FBB53D}" destId="{EFF333F3-14F9-4EA9-AAC1-5CB1D44D6DA1}" srcOrd="1" destOrd="0" parTransId="{4E468130-2AEF-45C6-A470-DEBC50BF93FF}" sibTransId="{B170D9B9-9B52-4DA8-B5E6-DB05905FFC7C}"/>
    <dgm:cxn modelId="{9974EE6C-DB4A-484A-ABF6-F2E88B2ACD00}" srcId="{F6912D0D-9138-49E5-B85D-F5CB00969900}" destId="{B6B9B4CD-F499-4879-A9F5-C433B2F6AD92}" srcOrd="2" destOrd="0" parTransId="{E4E58ED6-5ECF-4CAD-B071-22523B989C81}" sibTransId="{C2721C02-6A2D-46E9-AE8A-8F86BEBA0B9C}"/>
    <dgm:cxn modelId="{C0B52843-AF76-486D-8CF4-F3B9958E52E0}" srcId="{6EE7D564-001E-4CC6-8B75-643CD4FBB53D}" destId="{B40B8D7A-94B3-45C9-B322-1823E2DC0038}" srcOrd="0" destOrd="0" parTransId="{D6A78DBE-7690-46C2-BFD4-091EEE0AA85B}" sibTransId="{96955F2E-B0A7-42B9-A333-07FD5A78F34A}"/>
    <dgm:cxn modelId="{DBACF327-C925-4EBE-93AD-401B335F5F4B}" type="presOf" srcId="{B6B9B4CD-F499-4879-A9F5-C433B2F6AD92}" destId="{DF17F583-D37A-4F3F-8DCF-E0515AC9F035}" srcOrd="0" destOrd="0" presId="urn:microsoft.com/office/officeart/2005/8/layout/lProcess3"/>
    <dgm:cxn modelId="{544495A4-583B-4387-BB68-DD3E137F7D78}" type="presParOf" srcId="{2A538F1B-BB5E-4703-A164-5946447BD466}" destId="{1D7E35D8-7859-4CF5-BF19-BD61472CCDF7}" srcOrd="0" destOrd="0" presId="urn:microsoft.com/office/officeart/2005/8/layout/lProcess3"/>
    <dgm:cxn modelId="{A1F69869-F048-470E-A2B7-F3B620F8134C}" type="presParOf" srcId="{1D7E35D8-7859-4CF5-BF19-BD61472CCDF7}" destId="{0E696FC4-9D3A-4D0B-81E8-C2203B4DCB8E}" srcOrd="0" destOrd="0" presId="urn:microsoft.com/office/officeart/2005/8/layout/lProcess3"/>
    <dgm:cxn modelId="{6995B6E7-8EC6-4D73-8D99-3CB38E91E79C}" type="presParOf" srcId="{1D7E35D8-7859-4CF5-BF19-BD61472CCDF7}" destId="{47EA3E5C-2243-46E5-843B-877DB92E9227}" srcOrd="1" destOrd="0" presId="urn:microsoft.com/office/officeart/2005/8/layout/lProcess3"/>
    <dgm:cxn modelId="{3F32BE2E-F8A6-48E9-A3AE-87DDCE4ED3A5}" type="presParOf" srcId="{1D7E35D8-7859-4CF5-BF19-BD61472CCDF7}" destId="{271800CA-F640-4D7B-9210-58F87AC9979C}" srcOrd="2" destOrd="0" presId="urn:microsoft.com/office/officeart/2005/8/layout/lProcess3"/>
    <dgm:cxn modelId="{2B5A7BFB-1C7E-4894-87FC-A7DD1DF1E258}" type="presParOf" srcId="{1D7E35D8-7859-4CF5-BF19-BD61472CCDF7}" destId="{8B5DDF9D-B422-494E-82C6-ADA7DE1A1A8A}" srcOrd="3" destOrd="0" presId="urn:microsoft.com/office/officeart/2005/8/layout/lProcess3"/>
    <dgm:cxn modelId="{BE921F4D-D583-4399-99AC-E012D92B5552}" type="presParOf" srcId="{1D7E35D8-7859-4CF5-BF19-BD61472CCDF7}" destId="{4A3C712B-F638-438D-8C12-7BE5794B1584}" srcOrd="4" destOrd="0" presId="urn:microsoft.com/office/officeart/2005/8/layout/lProcess3"/>
    <dgm:cxn modelId="{A7F6779B-4F82-4293-8863-1114F632B757}" type="presParOf" srcId="{2A538F1B-BB5E-4703-A164-5946447BD466}" destId="{B3524B2A-9C27-47DA-B73B-D1C722FCECE7}" srcOrd="1" destOrd="0" presId="urn:microsoft.com/office/officeart/2005/8/layout/lProcess3"/>
    <dgm:cxn modelId="{ECFBB1F7-C364-4EA6-9353-6D09EF02FEED}" type="presParOf" srcId="{2A538F1B-BB5E-4703-A164-5946447BD466}" destId="{46ED02E3-741E-4E5D-8603-1256F80FC83A}" srcOrd="2" destOrd="0" presId="urn:microsoft.com/office/officeart/2005/8/layout/lProcess3"/>
    <dgm:cxn modelId="{07A4D3D2-F276-4A4D-A971-1B1A795E9F35}" type="presParOf" srcId="{46ED02E3-741E-4E5D-8603-1256F80FC83A}" destId="{36D267DD-39AA-45C3-87F6-C8B4365D75E9}" srcOrd="0" destOrd="0" presId="urn:microsoft.com/office/officeart/2005/8/layout/lProcess3"/>
    <dgm:cxn modelId="{CBEF5EED-8449-46C8-A457-7F1D960D67A6}" type="presParOf" srcId="{46ED02E3-741E-4E5D-8603-1256F80FC83A}" destId="{9D952F56-CD59-4B33-AAA0-5FFE3FAB4008}" srcOrd="1" destOrd="0" presId="urn:microsoft.com/office/officeart/2005/8/layout/lProcess3"/>
    <dgm:cxn modelId="{4FAE8BB6-D6E2-49A1-B9CA-59D5548BD35F}" type="presParOf" srcId="{46ED02E3-741E-4E5D-8603-1256F80FC83A}" destId="{A3D91E76-FFE3-4DA7-B9E7-D86D5B351555}" srcOrd="2" destOrd="0" presId="urn:microsoft.com/office/officeart/2005/8/layout/lProcess3"/>
    <dgm:cxn modelId="{81F22BB6-B4A0-43F8-8768-532D4C0F0578}" type="presParOf" srcId="{46ED02E3-741E-4E5D-8603-1256F80FC83A}" destId="{AD482565-57BE-497D-A5B3-BFA4C38AC356}" srcOrd="3" destOrd="0" presId="urn:microsoft.com/office/officeart/2005/8/layout/lProcess3"/>
    <dgm:cxn modelId="{1C15E5EC-0488-43B0-B77A-7B5C817DF8C5}" type="presParOf" srcId="{46ED02E3-741E-4E5D-8603-1256F80FC83A}" destId="{6C6EBEEC-900E-4B4E-9725-40C0643C16A0}" srcOrd="4" destOrd="0" presId="urn:microsoft.com/office/officeart/2005/8/layout/lProcess3"/>
    <dgm:cxn modelId="{69683638-F544-444C-9AF6-F915BFC935A3}" type="presParOf" srcId="{2A538F1B-BB5E-4703-A164-5946447BD466}" destId="{5E2C6DA5-5C46-4F78-916A-338AE9F12369}" srcOrd="3" destOrd="0" presId="urn:microsoft.com/office/officeart/2005/8/layout/lProcess3"/>
    <dgm:cxn modelId="{00C96CA5-B95B-400E-83A2-3BBF390CB3C9}" type="presParOf" srcId="{2A538F1B-BB5E-4703-A164-5946447BD466}" destId="{81F6EEA5-4C2D-4FF9-B240-915632067915}" srcOrd="4" destOrd="0" presId="urn:microsoft.com/office/officeart/2005/8/layout/lProcess3"/>
    <dgm:cxn modelId="{E0ABA780-4443-4DD8-B33C-655FEE738645}" type="presParOf" srcId="{81F6EEA5-4C2D-4FF9-B240-915632067915}" destId="{DF17F583-D37A-4F3F-8DCF-E0515AC9F035}" srcOrd="0" destOrd="0" presId="urn:microsoft.com/office/officeart/2005/8/layout/lProcess3"/>
    <dgm:cxn modelId="{C5E0342F-3CB7-46D2-AC2A-98EA0FDA490C}" type="presParOf" srcId="{81F6EEA5-4C2D-4FF9-B240-915632067915}" destId="{A14A7898-5641-4021-B0BF-89F62EC4C580}" srcOrd="1" destOrd="0" presId="urn:microsoft.com/office/officeart/2005/8/layout/lProcess3"/>
    <dgm:cxn modelId="{73D7975D-2162-4BDD-B2E0-A21F4AA82171}" type="presParOf" srcId="{81F6EEA5-4C2D-4FF9-B240-915632067915}" destId="{6D05D0E1-C6D0-4FB7-AC7D-FF0C85E80017}" srcOrd="2" destOrd="0" presId="urn:microsoft.com/office/officeart/2005/8/layout/lProcess3"/>
    <dgm:cxn modelId="{8D27F662-3F4F-4EBA-8661-99B58C190238}" type="presParOf" srcId="{81F6EEA5-4C2D-4FF9-B240-915632067915}" destId="{F1D06D55-19C2-422B-94C1-77B7D96E4F6C}" srcOrd="3" destOrd="0" presId="urn:microsoft.com/office/officeart/2005/8/layout/lProcess3"/>
    <dgm:cxn modelId="{92720C1E-E71F-4671-94B9-E8261F236271}" type="presParOf" srcId="{81F6EEA5-4C2D-4FF9-B240-915632067915}" destId="{30881260-754D-4640-8D5C-7B72EA5F8E9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FDFE8-4765-4F3D-A11F-0773089EF34F}"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46BA68CB-B2E0-490E-92CD-8D20FD19791A}">
      <dgm:prSet phldrT="[Text]"/>
      <dgm:spPr/>
      <dgm:t>
        <a:bodyPr/>
        <a:lstStyle/>
        <a:p>
          <a:r>
            <a:rPr lang="en-US" dirty="0"/>
            <a:t>Leader</a:t>
          </a:r>
        </a:p>
      </dgm:t>
    </dgm:pt>
    <dgm:pt modelId="{CF1EB0A1-7FEE-4886-8ADE-B876427CE455}" type="parTrans" cxnId="{99818C97-9F79-42F1-A829-3157C325101F}">
      <dgm:prSet/>
      <dgm:spPr/>
      <dgm:t>
        <a:bodyPr/>
        <a:lstStyle/>
        <a:p>
          <a:endParaRPr lang="en-US"/>
        </a:p>
      </dgm:t>
    </dgm:pt>
    <dgm:pt modelId="{1CF885F5-0F2F-4720-998E-F7A8B8FB9FC3}" type="sibTrans" cxnId="{99818C97-9F79-42F1-A829-3157C325101F}">
      <dgm:prSet/>
      <dgm:spPr/>
      <dgm:t>
        <a:bodyPr/>
        <a:lstStyle/>
        <a:p>
          <a:endParaRPr lang="en-US"/>
        </a:p>
      </dgm:t>
    </dgm:pt>
    <dgm:pt modelId="{909DB4DE-C9C2-4E1F-B661-DD73E47A035B}">
      <dgm:prSet phldrT="[Text]"/>
      <dgm:spPr/>
      <dgm:t>
        <a:bodyPr/>
        <a:lstStyle/>
        <a:p>
          <a:r>
            <a:rPr lang="en-US" dirty="0"/>
            <a:t>Nursing</a:t>
          </a:r>
        </a:p>
      </dgm:t>
    </dgm:pt>
    <dgm:pt modelId="{024D69C0-256F-4FBF-8C6A-5276907252EC}" type="parTrans" cxnId="{2CCC6F0F-677B-4D93-A179-77FB091202DB}">
      <dgm:prSet/>
      <dgm:spPr/>
      <dgm:t>
        <a:bodyPr/>
        <a:lstStyle/>
        <a:p>
          <a:endParaRPr lang="en-US"/>
        </a:p>
      </dgm:t>
    </dgm:pt>
    <dgm:pt modelId="{DCECDE9E-890E-4068-9B05-482533163245}" type="sibTrans" cxnId="{2CCC6F0F-677B-4D93-A179-77FB091202DB}">
      <dgm:prSet/>
      <dgm:spPr/>
      <dgm:t>
        <a:bodyPr/>
        <a:lstStyle/>
        <a:p>
          <a:endParaRPr lang="en-US"/>
        </a:p>
      </dgm:t>
    </dgm:pt>
    <dgm:pt modelId="{849524B4-3EAC-4F9C-BF73-CD7621F2DD8E}">
      <dgm:prSet phldrT="[Text]"/>
      <dgm:spPr/>
      <dgm:t>
        <a:bodyPr/>
        <a:lstStyle/>
        <a:p>
          <a:r>
            <a:rPr lang="en-US" dirty="0"/>
            <a:t>Pharmacy</a:t>
          </a:r>
        </a:p>
      </dgm:t>
    </dgm:pt>
    <dgm:pt modelId="{675639A9-6026-4202-B9CC-1CB591DD8FBE}" type="parTrans" cxnId="{1FFCB4DB-90F6-437E-8951-05F2EF682B0E}">
      <dgm:prSet/>
      <dgm:spPr/>
      <dgm:t>
        <a:bodyPr/>
        <a:lstStyle/>
        <a:p>
          <a:endParaRPr lang="en-US"/>
        </a:p>
      </dgm:t>
    </dgm:pt>
    <dgm:pt modelId="{23A90CD9-D306-486C-93C2-12C7A65CFE48}" type="sibTrans" cxnId="{1FFCB4DB-90F6-437E-8951-05F2EF682B0E}">
      <dgm:prSet/>
      <dgm:spPr/>
      <dgm:t>
        <a:bodyPr/>
        <a:lstStyle/>
        <a:p>
          <a:endParaRPr lang="en-US"/>
        </a:p>
      </dgm:t>
    </dgm:pt>
    <dgm:pt modelId="{ECFFEFEC-12F1-44C3-BDD5-527112D7C73F}">
      <dgm:prSet phldrT="[Text]"/>
      <dgm:spPr/>
      <dgm:t>
        <a:bodyPr/>
        <a:lstStyle/>
        <a:p>
          <a:r>
            <a:rPr lang="en-US" dirty="0"/>
            <a:t>Provider</a:t>
          </a:r>
        </a:p>
      </dgm:t>
    </dgm:pt>
    <dgm:pt modelId="{E506149A-EFCE-49C4-9B85-DA504269D51B}" type="parTrans" cxnId="{A60A7EDF-C59E-48C0-8B8E-D1819D428997}">
      <dgm:prSet/>
      <dgm:spPr/>
      <dgm:t>
        <a:bodyPr/>
        <a:lstStyle/>
        <a:p>
          <a:endParaRPr lang="en-US"/>
        </a:p>
      </dgm:t>
    </dgm:pt>
    <dgm:pt modelId="{0744F4B9-FC76-4F2B-B361-20333D36A028}" type="sibTrans" cxnId="{A60A7EDF-C59E-48C0-8B8E-D1819D428997}">
      <dgm:prSet/>
      <dgm:spPr/>
      <dgm:t>
        <a:bodyPr/>
        <a:lstStyle/>
        <a:p>
          <a:endParaRPr lang="en-US"/>
        </a:p>
      </dgm:t>
    </dgm:pt>
    <dgm:pt modelId="{8D72C951-63F1-4A7A-A25A-7FE790DCB072}">
      <dgm:prSet phldrT="[Text]"/>
      <dgm:spPr/>
      <dgm:t>
        <a:bodyPr/>
        <a:lstStyle/>
        <a:p>
          <a:r>
            <a:rPr lang="en-US" dirty="0"/>
            <a:t>Surgery</a:t>
          </a:r>
        </a:p>
      </dgm:t>
    </dgm:pt>
    <dgm:pt modelId="{E9AA39FC-49E1-4BF8-A261-F4D0BDA9C2FB}" type="parTrans" cxnId="{F9EE52DA-EA35-4B16-A6AD-05C0ACBCF124}">
      <dgm:prSet/>
      <dgm:spPr/>
      <dgm:t>
        <a:bodyPr/>
        <a:lstStyle/>
        <a:p>
          <a:endParaRPr lang="en-US"/>
        </a:p>
      </dgm:t>
    </dgm:pt>
    <dgm:pt modelId="{993ED90F-1F1D-494B-AD4C-09E43B7E52A7}" type="sibTrans" cxnId="{F9EE52DA-EA35-4B16-A6AD-05C0ACBCF124}">
      <dgm:prSet/>
      <dgm:spPr/>
      <dgm:t>
        <a:bodyPr/>
        <a:lstStyle/>
        <a:p>
          <a:endParaRPr lang="en-US"/>
        </a:p>
      </dgm:t>
    </dgm:pt>
    <dgm:pt modelId="{6603D965-4CBF-479E-BFDC-C0088E8E003F}">
      <dgm:prSet phldrT="[Text]"/>
      <dgm:spPr/>
      <dgm:t>
        <a:bodyPr/>
        <a:lstStyle/>
        <a:p>
          <a:r>
            <a:rPr lang="en-US" dirty="0"/>
            <a:t>Supply Chain </a:t>
          </a:r>
        </a:p>
      </dgm:t>
    </dgm:pt>
    <dgm:pt modelId="{16D266B7-2A7B-4447-BDE9-EED4761A6F4D}" type="parTrans" cxnId="{B8B061A1-DB1E-4E38-BEBA-A73833D20392}">
      <dgm:prSet/>
      <dgm:spPr/>
      <dgm:t>
        <a:bodyPr/>
        <a:lstStyle/>
        <a:p>
          <a:endParaRPr lang="en-US"/>
        </a:p>
      </dgm:t>
    </dgm:pt>
    <dgm:pt modelId="{10398CAD-1B02-41AA-A649-85CC0592F028}" type="sibTrans" cxnId="{B8B061A1-DB1E-4E38-BEBA-A73833D20392}">
      <dgm:prSet/>
      <dgm:spPr/>
      <dgm:t>
        <a:bodyPr/>
        <a:lstStyle/>
        <a:p>
          <a:endParaRPr lang="en-US"/>
        </a:p>
      </dgm:t>
    </dgm:pt>
    <dgm:pt modelId="{D29B4277-F9E1-44F2-87F6-A1BA5BD0FBF5}">
      <dgm:prSet phldrT="[Text]"/>
      <dgm:spPr/>
      <dgm:t>
        <a:bodyPr/>
        <a:lstStyle/>
        <a:p>
          <a:r>
            <a:rPr lang="en-US" dirty="0"/>
            <a:t>Patient Safety Leader</a:t>
          </a:r>
        </a:p>
      </dgm:t>
    </dgm:pt>
    <dgm:pt modelId="{D9FDC2B2-739C-4C14-A2C2-32A9963EFD27}" type="parTrans" cxnId="{2375F3B3-A593-4CA2-A88A-055E2D274578}">
      <dgm:prSet/>
      <dgm:spPr/>
      <dgm:t>
        <a:bodyPr/>
        <a:lstStyle/>
        <a:p>
          <a:endParaRPr lang="en-US"/>
        </a:p>
      </dgm:t>
    </dgm:pt>
    <dgm:pt modelId="{FD398D90-7D3E-4372-A727-D2B98CE4BC24}" type="sibTrans" cxnId="{2375F3B3-A593-4CA2-A88A-055E2D274578}">
      <dgm:prSet/>
      <dgm:spPr/>
      <dgm:t>
        <a:bodyPr/>
        <a:lstStyle/>
        <a:p>
          <a:endParaRPr lang="en-US"/>
        </a:p>
      </dgm:t>
    </dgm:pt>
    <dgm:pt modelId="{6B3B65E0-F225-4E7D-A8C4-1264101D6AC8}">
      <dgm:prSet phldrT="[Text]"/>
      <dgm:spPr/>
      <dgm:t>
        <a:bodyPr/>
        <a:lstStyle/>
        <a:p>
          <a:r>
            <a:rPr lang="en-US" dirty="0"/>
            <a:t>Discharge Planning</a:t>
          </a:r>
        </a:p>
      </dgm:t>
    </dgm:pt>
    <dgm:pt modelId="{0EF96591-5106-4BE1-9D74-C6889051E7C6}" type="parTrans" cxnId="{4A117816-AAC8-406B-8613-236DD14F39F1}">
      <dgm:prSet/>
      <dgm:spPr/>
      <dgm:t>
        <a:bodyPr/>
        <a:lstStyle/>
        <a:p>
          <a:endParaRPr lang="en-US"/>
        </a:p>
      </dgm:t>
    </dgm:pt>
    <dgm:pt modelId="{12C95EF3-E4DF-4906-9BFA-7B8E5752BA66}" type="sibTrans" cxnId="{4A117816-AAC8-406B-8613-236DD14F39F1}">
      <dgm:prSet/>
      <dgm:spPr/>
      <dgm:t>
        <a:bodyPr/>
        <a:lstStyle/>
        <a:p>
          <a:endParaRPr lang="en-US"/>
        </a:p>
      </dgm:t>
    </dgm:pt>
    <dgm:pt modelId="{B6011A6E-DC4B-4892-82A4-56412F0AA7ED}">
      <dgm:prSet/>
      <dgm:spPr/>
      <dgm:t>
        <a:bodyPr/>
        <a:lstStyle/>
        <a:p>
          <a:r>
            <a:rPr lang="en-US" dirty="0" smtClean="0"/>
            <a:t>Risk Management</a:t>
          </a:r>
          <a:endParaRPr lang="en-US" dirty="0"/>
        </a:p>
      </dgm:t>
    </dgm:pt>
    <dgm:pt modelId="{A2911EA0-1887-491B-93D5-70D579882DD6}" type="parTrans" cxnId="{31114ED7-64A2-457D-AAD6-63E2F9EC1776}">
      <dgm:prSet/>
      <dgm:spPr/>
      <dgm:t>
        <a:bodyPr/>
        <a:lstStyle/>
        <a:p>
          <a:endParaRPr lang="en-US"/>
        </a:p>
      </dgm:t>
    </dgm:pt>
    <dgm:pt modelId="{946913AD-F9F5-4C64-BD27-DC8E54F01F52}" type="sibTrans" cxnId="{31114ED7-64A2-457D-AAD6-63E2F9EC1776}">
      <dgm:prSet/>
      <dgm:spPr/>
      <dgm:t>
        <a:bodyPr/>
        <a:lstStyle/>
        <a:p>
          <a:endParaRPr lang="en-US"/>
        </a:p>
      </dgm:t>
    </dgm:pt>
    <dgm:pt modelId="{551FEC86-372A-47D2-91AC-CC29218DE5DD}">
      <dgm:prSet/>
      <dgm:spPr/>
      <dgm:t>
        <a:bodyPr/>
        <a:lstStyle/>
        <a:p>
          <a:r>
            <a:rPr lang="en-US" dirty="0" smtClean="0"/>
            <a:t>Anesthesia </a:t>
          </a:r>
          <a:endParaRPr lang="en-US" dirty="0"/>
        </a:p>
      </dgm:t>
    </dgm:pt>
    <dgm:pt modelId="{086C8295-8760-43FA-A566-DECFC7837F00}" type="parTrans" cxnId="{08E5C0BD-E978-4C63-8C6A-FD83CD183F2C}">
      <dgm:prSet/>
      <dgm:spPr/>
      <dgm:t>
        <a:bodyPr/>
        <a:lstStyle/>
        <a:p>
          <a:endParaRPr lang="en-US"/>
        </a:p>
      </dgm:t>
    </dgm:pt>
    <dgm:pt modelId="{D24ADE78-70D2-4FB5-A63B-A907E44EDA97}" type="sibTrans" cxnId="{08E5C0BD-E978-4C63-8C6A-FD83CD183F2C}">
      <dgm:prSet/>
      <dgm:spPr/>
      <dgm:t>
        <a:bodyPr/>
        <a:lstStyle/>
        <a:p>
          <a:endParaRPr lang="en-US"/>
        </a:p>
      </dgm:t>
    </dgm:pt>
    <dgm:pt modelId="{68C504AF-6EA8-4D3B-ADEA-B438DD9ED8B1}">
      <dgm:prSet/>
      <dgm:spPr/>
      <dgm:t>
        <a:bodyPr/>
        <a:lstStyle/>
        <a:p>
          <a:r>
            <a:rPr lang="en-US" dirty="0" smtClean="0"/>
            <a:t>Oncology</a:t>
          </a:r>
          <a:endParaRPr lang="en-US" dirty="0"/>
        </a:p>
      </dgm:t>
    </dgm:pt>
    <dgm:pt modelId="{CFCB7262-6A0C-4342-A844-4432B8E5B1C1}" type="parTrans" cxnId="{B51E272F-6513-42E8-A0CB-F9F4377FD6C0}">
      <dgm:prSet/>
      <dgm:spPr/>
      <dgm:t>
        <a:bodyPr/>
        <a:lstStyle/>
        <a:p>
          <a:endParaRPr lang="en-US"/>
        </a:p>
      </dgm:t>
    </dgm:pt>
    <dgm:pt modelId="{BA6A9CFB-B9D1-48C3-957D-F0D4B5206A87}" type="sibTrans" cxnId="{B51E272F-6513-42E8-A0CB-F9F4377FD6C0}">
      <dgm:prSet/>
      <dgm:spPr/>
      <dgm:t>
        <a:bodyPr/>
        <a:lstStyle/>
        <a:p>
          <a:endParaRPr lang="en-US"/>
        </a:p>
      </dgm:t>
    </dgm:pt>
    <dgm:pt modelId="{2F227135-14BF-4D67-B226-C978BF62D330}" type="pres">
      <dgm:prSet presAssocID="{74EFDFE8-4765-4F3D-A11F-0773089EF34F}" presName="cycle" presStyleCnt="0">
        <dgm:presLayoutVars>
          <dgm:chMax val="1"/>
          <dgm:dir/>
          <dgm:animLvl val="ctr"/>
          <dgm:resizeHandles val="exact"/>
        </dgm:presLayoutVars>
      </dgm:prSet>
      <dgm:spPr/>
      <dgm:t>
        <a:bodyPr/>
        <a:lstStyle/>
        <a:p>
          <a:endParaRPr lang="en-US"/>
        </a:p>
      </dgm:t>
    </dgm:pt>
    <dgm:pt modelId="{0A38ED12-8952-4C4C-9944-38ACCB86FF0D}" type="pres">
      <dgm:prSet presAssocID="{46BA68CB-B2E0-490E-92CD-8D20FD19791A}" presName="centerShape" presStyleLbl="node0" presStyleIdx="0" presStyleCnt="1" custScaleX="87482" custScaleY="85824" custLinFactNeighborX="2538" custLinFactNeighborY="-2951"/>
      <dgm:spPr/>
      <dgm:t>
        <a:bodyPr/>
        <a:lstStyle/>
        <a:p>
          <a:endParaRPr lang="en-US"/>
        </a:p>
      </dgm:t>
    </dgm:pt>
    <dgm:pt modelId="{B8B057AD-FBCA-4D7C-AB12-68A722692CAF}" type="pres">
      <dgm:prSet presAssocID="{024D69C0-256F-4FBF-8C6A-5276907252EC}" presName="Name9" presStyleLbl="parChTrans1D2" presStyleIdx="0" presStyleCnt="10"/>
      <dgm:spPr/>
      <dgm:t>
        <a:bodyPr/>
        <a:lstStyle/>
        <a:p>
          <a:endParaRPr lang="en-US"/>
        </a:p>
      </dgm:t>
    </dgm:pt>
    <dgm:pt modelId="{11DCDA9F-1A3B-4956-9A18-F97E0395005C}" type="pres">
      <dgm:prSet presAssocID="{024D69C0-256F-4FBF-8C6A-5276907252EC}" presName="connTx" presStyleLbl="parChTrans1D2" presStyleIdx="0" presStyleCnt="10"/>
      <dgm:spPr/>
      <dgm:t>
        <a:bodyPr/>
        <a:lstStyle/>
        <a:p>
          <a:endParaRPr lang="en-US"/>
        </a:p>
      </dgm:t>
    </dgm:pt>
    <dgm:pt modelId="{6AE5AB89-56A7-433C-9BB2-F75958316FC5}" type="pres">
      <dgm:prSet presAssocID="{909DB4DE-C9C2-4E1F-B661-DD73E47A035B}" presName="node" presStyleLbl="node1" presStyleIdx="0" presStyleCnt="10" custScaleX="100296" custScaleY="101798" custRadScaleRad="100914" custRadScaleInc="20320">
        <dgm:presLayoutVars>
          <dgm:bulletEnabled val="1"/>
        </dgm:presLayoutVars>
      </dgm:prSet>
      <dgm:spPr/>
      <dgm:t>
        <a:bodyPr/>
        <a:lstStyle/>
        <a:p>
          <a:endParaRPr lang="en-US"/>
        </a:p>
      </dgm:t>
    </dgm:pt>
    <dgm:pt modelId="{61027C92-8D8D-488A-A569-F6408E5C7903}" type="pres">
      <dgm:prSet presAssocID="{675639A9-6026-4202-B9CC-1CB591DD8FBE}" presName="Name9" presStyleLbl="parChTrans1D2" presStyleIdx="1" presStyleCnt="10"/>
      <dgm:spPr/>
      <dgm:t>
        <a:bodyPr/>
        <a:lstStyle/>
        <a:p>
          <a:endParaRPr lang="en-US"/>
        </a:p>
      </dgm:t>
    </dgm:pt>
    <dgm:pt modelId="{61B4A702-64B9-45BF-9470-2A315C90686C}" type="pres">
      <dgm:prSet presAssocID="{675639A9-6026-4202-B9CC-1CB591DD8FBE}" presName="connTx" presStyleLbl="parChTrans1D2" presStyleIdx="1" presStyleCnt="10"/>
      <dgm:spPr/>
      <dgm:t>
        <a:bodyPr/>
        <a:lstStyle/>
        <a:p>
          <a:endParaRPr lang="en-US"/>
        </a:p>
      </dgm:t>
    </dgm:pt>
    <dgm:pt modelId="{0090481E-D4C3-459B-9E39-333A3BE4904C}" type="pres">
      <dgm:prSet presAssocID="{849524B4-3EAC-4F9C-BF73-CD7621F2DD8E}" presName="node" presStyleLbl="node1" presStyleIdx="1" presStyleCnt="10" custScaleX="100957" custScaleY="104643" custRadScaleRad="108427" custRadScaleInc="12910">
        <dgm:presLayoutVars>
          <dgm:bulletEnabled val="1"/>
        </dgm:presLayoutVars>
      </dgm:prSet>
      <dgm:spPr/>
      <dgm:t>
        <a:bodyPr/>
        <a:lstStyle/>
        <a:p>
          <a:endParaRPr lang="en-US"/>
        </a:p>
      </dgm:t>
    </dgm:pt>
    <dgm:pt modelId="{45FBC790-0730-4BAB-A101-FA040AF49D36}" type="pres">
      <dgm:prSet presAssocID="{CFCB7262-6A0C-4342-A844-4432B8E5B1C1}" presName="Name9" presStyleLbl="parChTrans1D2" presStyleIdx="2" presStyleCnt="10"/>
      <dgm:spPr/>
    </dgm:pt>
    <dgm:pt modelId="{510F9E7E-F5F9-47F6-8952-4930DF327B2E}" type="pres">
      <dgm:prSet presAssocID="{CFCB7262-6A0C-4342-A844-4432B8E5B1C1}" presName="connTx" presStyleLbl="parChTrans1D2" presStyleIdx="2" presStyleCnt="10"/>
      <dgm:spPr/>
    </dgm:pt>
    <dgm:pt modelId="{D02291F6-D01E-4717-8881-FE5842F61578}" type="pres">
      <dgm:prSet presAssocID="{68C504AF-6EA8-4D3B-ADEA-B438DD9ED8B1}" presName="node" presStyleLbl="node1" presStyleIdx="2" presStyleCnt="10">
        <dgm:presLayoutVars>
          <dgm:bulletEnabled val="1"/>
        </dgm:presLayoutVars>
      </dgm:prSet>
      <dgm:spPr/>
    </dgm:pt>
    <dgm:pt modelId="{679EA5F7-FA0D-4CDE-A52B-3CA4411E3238}" type="pres">
      <dgm:prSet presAssocID="{E506149A-EFCE-49C4-9B85-DA504269D51B}" presName="Name9" presStyleLbl="parChTrans1D2" presStyleIdx="3" presStyleCnt="10"/>
      <dgm:spPr/>
      <dgm:t>
        <a:bodyPr/>
        <a:lstStyle/>
        <a:p>
          <a:endParaRPr lang="en-US"/>
        </a:p>
      </dgm:t>
    </dgm:pt>
    <dgm:pt modelId="{9C1C2B9F-4DE9-480A-B0A6-403F05773710}" type="pres">
      <dgm:prSet presAssocID="{E506149A-EFCE-49C4-9B85-DA504269D51B}" presName="connTx" presStyleLbl="parChTrans1D2" presStyleIdx="3" presStyleCnt="10"/>
      <dgm:spPr/>
      <dgm:t>
        <a:bodyPr/>
        <a:lstStyle/>
        <a:p>
          <a:endParaRPr lang="en-US"/>
        </a:p>
      </dgm:t>
    </dgm:pt>
    <dgm:pt modelId="{778ED045-834B-46A1-881C-7A77D801F8E0}" type="pres">
      <dgm:prSet presAssocID="{ECFFEFEC-12F1-44C3-BDD5-527112D7C73F}" presName="node" presStyleLbl="node1" presStyleIdx="3" presStyleCnt="10" custScaleX="97793" custScaleY="100080" custRadScaleRad="118269" custRadScaleInc="-14557">
        <dgm:presLayoutVars>
          <dgm:bulletEnabled val="1"/>
        </dgm:presLayoutVars>
      </dgm:prSet>
      <dgm:spPr/>
      <dgm:t>
        <a:bodyPr/>
        <a:lstStyle/>
        <a:p>
          <a:endParaRPr lang="en-US"/>
        </a:p>
      </dgm:t>
    </dgm:pt>
    <dgm:pt modelId="{F9361505-681F-4E15-8D2F-340CEC2E1DAC}" type="pres">
      <dgm:prSet presAssocID="{E9AA39FC-49E1-4BF8-A261-F4D0BDA9C2FB}" presName="Name9" presStyleLbl="parChTrans1D2" presStyleIdx="4" presStyleCnt="10"/>
      <dgm:spPr/>
      <dgm:t>
        <a:bodyPr/>
        <a:lstStyle/>
        <a:p>
          <a:endParaRPr lang="en-US"/>
        </a:p>
      </dgm:t>
    </dgm:pt>
    <dgm:pt modelId="{3A10C9A1-062D-469E-8679-5B1CA8C724CA}" type="pres">
      <dgm:prSet presAssocID="{E9AA39FC-49E1-4BF8-A261-F4D0BDA9C2FB}" presName="connTx" presStyleLbl="parChTrans1D2" presStyleIdx="4" presStyleCnt="10"/>
      <dgm:spPr/>
      <dgm:t>
        <a:bodyPr/>
        <a:lstStyle/>
        <a:p>
          <a:endParaRPr lang="en-US"/>
        </a:p>
      </dgm:t>
    </dgm:pt>
    <dgm:pt modelId="{71AE995B-B056-437C-A72C-A84835E0B3C2}" type="pres">
      <dgm:prSet presAssocID="{8D72C951-63F1-4A7A-A25A-7FE790DCB072}" presName="node" presStyleLbl="node1" presStyleIdx="4" presStyleCnt="10" custRadScaleRad="95565" custRadScaleInc="-18711">
        <dgm:presLayoutVars>
          <dgm:bulletEnabled val="1"/>
        </dgm:presLayoutVars>
      </dgm:prSet>
      <dgm:spPr/>
      <dgm:t>
        <a:bodyPr/>
        <a:lstStyle/>
        <a:p>
          <a:endParaRPr lang="en-US"/>
        </a:p>
      </dgm:t>
    </dgm:pt>
    <dgm:pt modelId="{E7898569-6C7E-4E67-AFC3-10E32EDBA8FF}" type="pres">
      <dgm:prSet presAssocID="{16D266B7-2A7B-4447-BDE9-EED4761A6F4D}" presName="Name9" presStyleLbl="parChTrans1D2" presStyleIdx="5" presStyleCnt="10"/>
      <dgm:spPr/>
      <dgm:t>
        <a:bodyPr/>
        <a:lstStyle/>
        <a:p>
          <a:endParaRPr lang="en-US"/>
        </a:p>
      </dgm:t>
    </dgm:pt>
    <dgm:pt modelId="{7C947462-3303-466D-9142-DB0D5CF377F0}" type="pres">
      <dgm:prSet presAssocID="{16D266B7-2A7B-4447-BDE9-EED4761A6F4D}" presName="connTx" presStyleLbl="parChTrans1D2" presStyleIdx="5" presStyleCnt="10"/>
      <dgm:spPr/>
      <dgm:t>
        <a:bodyPr/>
        <a:lstStyle/>
        <a:p>
          <a:endParaRPr lang="en-US"/>
        </a:p>
      </dgm:t>
    </dgm:pt>
    <dgm:pt modelId="{851C235C-1BB0-470B-B2FC-ED412577EE26}" type="pres">
      <dgm:prSet presAssocID="{6603D965-4CBF-479E-BFDC-C0088E8E003F}" presName="node" presStyleLbl="node1" presStyleIdx="5" presStyleCnt="10" custRadScaleRad="100384" custRadScaleInc="-4871">
        <dgm:presLayoutVars>
          <dgm:bulletEnabled val="1"/>
        </dgm:presLayoutVars>
      </dgm:prSet>
      <dgm:spPr/>
      <dgm:t>
        <a:bodyPr/>
        <a:lstStyle/>
        <a:p>
          <a:endParaRPr lang="en-US"/>
        </a:p>
      </dgm:t>
    </dgm:pt>
    <dgm:pt modelId="{B21D6422-3C99-4DD6-AFF6-5434D853354D}" type="pres">
      <dgm:prSet presAssocID="{A2911EA0-1887-491B-93D5-70D579882DD6}" presName="Name9" presStyleLbl="parChTrans1D2" presStyleIdx="6" presStyleCnt="10"/>
      <dgm:spPr/>
    </dgm:pt>
    <dgm:pt modelId="{71337E9A-6EA1-466E-B0E4-DFE14F5680B3}" type="pres">
      <dgm:prSet presAssocID="{A2911EA0-1887-491B-93D5-70D579882DD6}" presName="connTx" presStyleLbl="parChTrans1D2" presStyleIdx="6" presStyleCnt="10"/>
      <dgm:spPr/>
    </dgm:pt>
    <dgm:pt modelId="{1A120F4E-E033-4B4B-BF64-89B27D265BF0}" type="pres">
      <dgm:prSet presAssocID="{B6011A6E-DC4B-4892-82A4-56412F0AA7ED}" presName="node" presStyleLbl="node1" presStyleIdx="6" presStyleCnt="10">
        <dgm:presLayoutVars>
          <dgm:bulletEnabled val="1"/>
        </dgm:presLayoutVars>
      </dgm:prSet>
      <dgm:spPr/>
      <dgm:t>
        <a:bodyPr/>
        <a:lstStyle/>
        <a:p>
          <a:endParaRPr lang="en-US"/>
        </a:p>
      </dgm:t>
    </dgm:pt>
    <dgm:pt modelId="{8EA67AA5-7700-40EB-91D6-A210AAA727A0}" type="pres">
      <dgm:prSet presAssocID="{D9FDC2B2-739C-4C14-A2C2-32A9963EFD27}" presName="Name9" presStyleLbl="parChTrans1D2" presStyleIdx="7" presStyleCnt="10"/>
      <dgm:spPr/>
      <dgm:t>
        <a:bodyPr/>
        <a:lstStyle/>
        <a:p>
          <a:endParaRPr lang="en-US"/>
        </a:p>
      </dgm:t>
    </dgm:pt>
    <dgm:pt modelId="{CB4364F1-5811-4032-923B-7AC0D9E5A255}" type="pres">
      <dgm:prSet presAssocID="{D9FDC2B2-739C-4C14-A2C2-32A9963EFD27}" presName="connTx" presStyleLbl="parChTrans1D2" presStyleIdx="7" presStyleCnt="10"/>
      <dgm:spPr/>
      <dgm:t>
        <a:bodyPr/>
        <a:lstStyle/>
        <a:p>
          <a:endParaRPr lang="en-US"/>
        </a:p>
      </dgm:t>
    </dgm:pt>
    <dgm:pt modelId="{FDEFAC6A-A6FA-4111-B2E5-CF3E7C955645}" type="pres">
      <dgm:prSet presAssocID="{D29B4277-F9E1-44F2-87F6-A1BA5BD0FBF5}" presName="node" presStyleLbl="node1" presStyleIdx="7" presStyleCnt="10" custRadScaleRad="100856" custRadScaleInc="10804">
        <dgm:presLayoutVars>
          <dgm:bulletEnabled val="1"/>
        </dgm:presLayoutVars>
      </dgm:prSet>
      <dgm:spPr/>
      <dgm:t>
        <a:bodyPr/>
        <a:lstStyle/>
        <a:p>
          <a:endParaRPr lang="en-US"/>
        </a:p>
      </dgm:t>
    </dgm:pt>
    <dgm:pt modelId="{1BC0976D-25CF-4A1C-82E1-F497BD42C427}" type="pres">
      <dgm:prSet presAssocID="{0EF96591-5106-4BE1-9D74-C6889051E7C6}" presName="Name9" presStyleLbl="parChTrans1D2" presStyleIdx="8" presStyleCnt="10"/>
      <dgm:spPr/>
      <dgm:t>
        <a:bodyPr/>
        <a:lstStyle/>
        <a:p>
          <a:endParaRPr lang="en-US"/>
        </a:p>
      </dgm:t>
    </dgm:pt>
    <dgm:pt modelId="{DF77BED0-CCE0-47A2-9D2B-15A5C150E44E}" type="pres">
      <dgm:prSet presAssocID="{0EF96591-5106-4BE1-9D74-C6889051E7C6}" presName="connTx" presStyleLbl="parChTrans1D2" presStyleIdx="8" presStyleCnt="10"/>
      <dgm:spPr/>
      <dgm:t>
        <a:bodyPr/>
        <a:lstStyle/>
        <a:p>
          <a:endParaRPr lang="en-US"/>
        </a:p>
      </dgm:t>
    </dgm:pt>
    <dgm:pt modelId="{BB2CDAE1-95F5-491B-91E3-EC4A75EB165B}" type="pres">
      <dgm:prSet presAssocID="{6B3B65E0-F225-4E7D-A8C4-1264101D6AC8}" presName="node" presStyleLbl="node1" presStyleIdx="8" presStyleCnt="10" custRadScaleRad="102574" custRadScaleInc="24170">
        <dgm:presLayoutVars>
          <dgm:bulletEnabled val="1"/>
        </dgm:presLayoutVars>
      </dgm:prSet>
      <dgm:spPr/>
      <dgm:t>
        <a:bodyPr/>
        <a:lstStyle/>
        <a:p>
          <a:endParaRPr lang="en-US"/>
        </a:p>
      </dgm:t>
    </dgm:pt>
    <dgm:pt modelId="{93D1D8D2-A5DE-4F29-9313-56E15BC89C23}" type="pres">
      <dgm:prSet presAssocID="{086C8295-8760-43FA-A566-DECFC7837F00}" presName="Name9" presStyleLbl="parChTrans1D2" presStyleIdx="9" presStyleCnt="10"/>
      <dgm:spPr/>
    </dgm:pt>
    <dgm:pt modelId="{CBFC9CF3-F89E-420C-8CFB-F824218D7FAC}" type="pres">
      <dgm:prSet presAssocID="{086C8295-8760-43FA-A566-DECFC7837F00}" presName="connTx" presStyleLbl="parChTrans1D2" presStyleIdx="9" presStyleCnt="10"/>
      <dgm:spPr/>
    </dgm:pt>
    <dgm:pt modelId="{D6F68DF5-D77D-4FBB-ADD7-4791C0029EF1}" type="pres">
      <dgm:prSet presAssocID="{551FEC86-372A-47D2-91AC-CC29218DE5DD}" presName="node" presStyleLbl="node1" presStyleIdx="9" presStyleCnt="10">
        <dgm:presLayoutVars>
          <dgm:bulletEnabled val="1"/>
        </dgm:presLayoutVars>
      </dgm:prSet>
      <dgm:spPr/>
    </dgm:pt>
  </dgm:ptLst>
  <dgm:cxnLst>
    <dgm:cxn modelId="{4A117816-AAC8-406B-8613-236DD14F39F1}" srcId="{46BA68CB-B2E0-490E-92CD-8D20FD19791A}" destId="{6B3B65E0-F225-4E7D-A8C4-1264101D6AC8}" srcOrd="8" destOrd="0" parTransId="{0EF96591-5106-4BE1-9D74-C6889051E7C6}" sibTransId="{12C95EF3-E4DF-4906-9BFA-7B8E5752BA66}"/>
    <dgm:cxn modelId="{31114ED7-64A2-457D-AAD6-63E2F9EC1776}" srcId="{46BA68CB-B2E0-490E-92CD-8D20FD19791A}" destId="{B6011A6E-DC4B-4892-82A4-56412F0AA7ED}" srcOrd="6" destOrd="0" parTransId="{A2911EA0-1887-491B-93D5-70D579882DD6}" sibTransId="{946913AD-F9F5-4C64-BD27-DC8E54F01F52}"/>
    <dgm:cxn modelId="{10289CC1-0BAE-46F1-99DB-D5E5EE6B5CA1}" type="presOf" srcId="{E506149A-EFCE-49C4-9B85-DA504269D51B}" destId="{679EA5F7-FA0D-4CDE-A52B-3CA4411E3238}" srcOrd="0" destOrd="0" presId="urn:microsoft.com/office/officeart/2005/8/layout/radial1"/>
    <dgm:cxn modelId="{21A12555-11C5-42BF-A143-091EAA85792D}" type="presOf" srcId="{086C8295-8760-43FA-A566-DECFC7837F00}" destId="{93D1D8D2-A5DE-4F29-9313-56E15BC89C23}" srcOrd="0" destOrd="0" presId="urn:microsoft.com/office/officeart/2005/8/layout/radial1"/>
    <dgm:cxn modelId="{AD521276-8615-48F5-9251-5CEC16B726B6}" type="presOf" srcId="{68C504AF-6EA8-4D3B-ADEA-B438DD9ED8B1}" destId="{D02291F6-D01E-4717-8881-FE5842F61578}" srcOrd="0" destOrd="0" presId="urn:microsoft.com/office/officeart/2005/8/layout/radial1"/>
    <dgm:cxn modelId="{8786D2E2-54FA-4D61-B792-69E2A4FE3B1A}" type="presOf" srcId="{D29B4277-F9E1-44F2-87F6-A1BA5BD0FBF5}" destId="{FDEFAC6A-A6FA-4111-B2E5-CF3E7C955645}" srcOrd="0" destOrd="0" presId="urn:microsoft.com/office/officeart/2005/8/layout/radial1"/>
    <dgm:cxn modelId="{80CC1BC9-BD5F-4D01-9749-AEAE0D421054}" type="presOf" srcId="{74EFDFE8-4765-4F3D-A11F-0773089EF34F}" destId="{2F227135-14BF-4D67-B226-C978BF62D330}" srcOrd="0" destOrd="0" presId="urn:microsoft.com/office/officeart/2005/8/layout/radial1"/>
    <dgm:cxn modelId="{105CD08D-274F-4E35-8B14-CC7BD279A510}" type="presOf" srcId="{A2911EA0-1887-491B-93D5-70D579882DD6}" destId="{71337E9A-6EA1-466E-B0E4-DFE14F5680B3}" srcOrd="1" destOrd="0" presId="urn:microsoft.com/office/officeart/2005/8/layout/radial1"/>
    <dgm:cxn modelId="{694BFECE-268E-43D8-92E6-E97A8C127C47}" type="presOf" srcId="{D9FDC2B2-739C-4C14-A2C2-32A9963EFD27}" destId="{CB4364F1-5811-4032-923B-7AC0D9E5A255}" srcOrd="1" destOrd="0" presId="urn:microsoft.com/office/officeart/2005/8/layout/radial1"/>
    <dgm:cxn modelId="{F9EE52DA-EA35-4B16-A6AD-05C0ACBCF124}" srcId="{46BA68CB-B2E0-490E-92CD-8D20FD19791A}" destId="{8D72C951-63F1-4A7A-A25A-7FE790DCB072}" srcOrd="4" destOrd="0" parTransId="{E9AA39FC-49E1-4BF8-A261-F4D0BDA9C2FB}" sibTransId="{993ED90F-1F1D-494B-AD4C-09E43B7E52A7}"/>
    <dgm:cxn modelId="{2375F3B3-A593-4CA2-A88A-055E2D274578}" srcId="{46BA68CB-B2E0-490E-92CD-8D20FD19791A}" destId="{D29B4277-F9E1-44F2-87F6-A1BA5BD0FBF5}" srcOrd="7" destOrd="0" parTransId="{D9FDC2B2-739C-4C14-A2C2-32A9963EFD27}" sibTransId="{FD398D90-7D3E-4372-A727-D2B98CE4BC24}"/>
    <dgm:cxn modelId="{30816949-F2B6-4DF5-9FAF-C3E38B574878}" type="presOf" srcId="{CFCB7262-6A0C-4342-A844-4432B8E5B1C1}" destId="{510F9E7E-F5F9-47F6-8952-4930DF327B2E}" srcOrd="1" destOrd="0" presId="urn:microsoft.com/office/officeart/2005/8/layout/radial1"/>
    <dgm:cxn modelId="{66D74FCE-36E3-4E36-B6B8-177807F9EC49}" type="presOf" srcId="{024D69C0-256F-4FBF-8C6A-5276907252EC}" destId="{B8B057AD-FBCA-4D7C-AB12-68A722692CAF}" srcOrd="0" destOrd="0" presId="urn:microsoft.com/office/officeart/2005/8/layout/radial1"/>
    <dgm:cxn modelId="{8A02F74B-6236-4C15-8491-1202046DBA36}" type="presOf" srcId="{0EF96591-5106-4BE1-9D74-C6889051E7C6}" destId="{DF77BED0-CCE0-47A2-9D2B-15A5C150E44E}" srcOrd="1" destOrd="0" presId="urn:microsoft.com/office/officeart/2005/8/layout/radial1"/>
    <dgm:cxn modelId="{642C4E1C-4AE5-462F-AB97-B6511FE09120}" type="presOf" srcId="{086C8295-8760-43FA-A566-DECFC7837F00}" destId="{CBFC9CF3-F89E-420C-8CFB-F824218D7FAC}" srcOrd="1" destOrd="0" presId="urn:microsoft.com/office/officeart/2005/8/layout/radial1"/>
    <dgm:cxn modelId="{D523EC7C-F656-463B-919C-D37B07B31B6A}" type="presOf" srcId="{8D72C951-63F1-4A7A-A25A-7FE790DCB072}" destId="{71AE995B-B056-437C-A72C-A84835E0B3C2}" srcOrd="0" destOrd="0" presId="urn:microsoft.com/office/officeart/2005/8/layout/radial1"/>
    <dgm:cxn modelId="{F5B37337-0779-45A2-9FFE-2624E67C6672}" type="presOf" srcId="{CFCB7262-6A0C-4342-A844-4432B8E5B1C1}" destId="{45FBC790-0730-4BAB-A101-FA040AF49D36}" srcOrd="0" destOrd="0" presId="urn:microsoft.com/office/officeart/2005/8/layout/radial1"/>
    <dgm:cxn modelId="{F6670F8A-B7AD-4D4C-B1DA-5CC7DAC619E8}" type="presOf" srcId="{6603D965-4CBF-479E-BFDC-C0088E8E003F}" destId="{851C235C-1BB0-470B-B2FC-ED412577EE26}" srcOrd="0" destOrd="0" presId="urn:microsoft.com/office/officeart/2005/8/layout/radial1"/>
    <dgm:cxn modelId="{90CDCF8F-A0D0-4571-B0D1-574A5DC34A87}" type="presOf" srcId="{6B3B65E0-F225-4E7D-A8C4-1264101D6AC8}" destId="{BB2CDAE1-95F5-491B-91E3-EC4A75EB165B}" srcOrd="0" destOrd="0" presId="urn:microsoft.com/office/officeart/2005/8/layout/radial1"/>
    <dgm:cxn modelId="{9CBB872F-A656-48B3-B229-76AE6949D5F0}" type="presOf" srcId="{849524B4-3EAC-4F9C-BF73-CD7621F2DD8E}" destId="{0090481E-D4C3-459B-9E39-333A3BE4904C}" srcOrd="0" destOrd="0" presId="urn:microsoft.com/office/officeart/2005/8/layout/radial1"/>
    <dgm:cxn modelId="{0B2C460E-B2A4-45D8-87F9-FE3EC91E1B5A}" type="presOf" srcId="{024D69C0-256F-4FBF-8C6A-5276907252EC}" destId="{11DCDA9F-1A3B-4956-9A18-F97E0395005C}" srcOrd="1" destOrd="0" presId="urn:microsoft.com/office/officeart/2005/8/layout/radial1"/>
    <dgm:cxn modelId="{DE716A4D-6ECA-450F-92AD-09BF68D5A40A}" type="presOf" srcId="{675639A9-6026-4202-B9CC-1CB591DD8FBE}" destId="{61B4A702-64B9-45BF-9470-2A315C90686C}" srcOrd="1" destOrd="0" presId="urn:microsoft.com/office/officeart/2005/8/layout/radial1"/>
    <dgm:cxn modelId="{A175BF39-DF11-46FB-A077-125C538AA581}" type="presOf" srcId="{E9AA39FC-49E1-4BF8-A261-F4D0BDA9C2FB}" destId="{F9361505-681F-4E15-8D2F-340CEC2E1DAC}" srcOrd="0" destOrd="0" presId="urn:microsoft.com/office/officeart/2005/8/layout/radial1"/>
    <dgm:cxn modelId="{EA26AAEC-B863-4904-885E-416CAC4C192F}" type="presOf" srcId="{16D266B7-2A7B-4447-BDE9-EED4761A6F4D}" destId="{7C947462-3303-466D-9142-DB0D5CF377F0}" srcOrd="1" destOrd="0" presId="urn:microsoft.com/office/officeart/2005/8/layout/radial1"/>
    <dgm:cxn modelId="{EB49BD8E-1C2A-466A-9305-92FE36F927ED}" type="presOf" srcId="{909DB4DE-C9C2-4E1F-B661-DD73E47A035B}" destId="{6AE5AB89-56A7-433C-9BB2-F75958316FC5}" srcOrd="0" destOrd="0" presId="urn:microsoft.com/office/officeart/2005/8/layout/radial1"/>
    <dgm:cxn modelId="{784B2AFC-98E2-4960-8C3A-89AC6953A618}" type="presOf" srcId="{E9AA39FC-49E1-4BF8-A261-F4D0BDA9C2FB}" destId="{3A10C9A1-062D-469E-8679-5B1CA8C724CA}" srcOrd="1" destOrd="0" presId="urn:microsoft.com/office/officeart/2005/8/layout/radial1"/>
    <dgm:cxn modelId="{4A72F1EC-007E-41CD-8B4C-CB985B982A6F}" type="presOf" srcId="{A2911EA0-1887-491B-93D5-70D579882DD6}" destId="{B21D6422-3C99-4DD6-AFF6-5434D853354D}" srcOrd="0" destOrd="0" presId="urn:microsoft.com/office/officeart/2005/8/layout/radial1"/>
    <dgm:cxn modelId="{A60A7EDF-C59E-48C0-8B8E-D1819D428997}" srcId="{46BA68CB-B2E0-490E-92CD-8D20FD19791A}" destId="{ECFFEFEC-12F1-44C3-BDD5-527112D7C73F}" srcOrd="3" destOrd="0" parTransId="{E506149A-EFCE-49C4-9B85-DA504269D51B}" sibTransId="{0744F4B9-FC76-4F2B-B361-20333D36A028}"/>
    <dgm:cxn modelId="{EA6C847C-F1BE-4628-B47E-26DE4CBD0C0A}" type="presOf" srcId="{B6011A6E-DC4B-4892-82A4-56412F0AA7ED}" destId="{1A120F4E-E033-4B4B-BF64-89B27D265BF0}" srcOrd="0" destOrd="0" presId="urn:microsoft.com/office/officeart/2005/8/layout/radial1"/>
    <dgm:cxn modelId="{C2AE9633-E2D0-4A01-8B15-F4C2C54F3D0E}" type="presOf" srcId="{16D266B7-2A7B-4447-BDE9-EED4761A6F4D}" destId="{E7898569-6C7E-4E67-AFC3-10E32EDBA8FF}" srcOrd="0" destOrd="0" presId="urn:microsoft.com/office/officeart/2005/8/layout/radial1"/>
    <dgm:cxn modelId="{08E5C0BD-E978-4C63-8C6A-FD83CD183F2C}" srcId="{46BA68CB-B2E0-490E-92CD-8D20FD19791A}" destId="{551FEC86-372A-47D2-91AC-CC29218DE5DD}" srcOrd="9" destOrd="0" parTransId="{086C8295-8760-43FA-A566-DECFC7837F00}" sibTransId="{D24ADE78-70D2-4FB5-A63B-A907E44EDA97}"/>
    <dgm:cxn modelId="{0AC4BF94-1BE7-4F02-99E0-79E37B667FE9}" type="presOf" srcId="{ECFFEFEC-12F1-44C3-BDD5-527112D7C73F}" destId="{778ED045-834B-46A1-881C-7A77D801F8E0}" srcOrd="0" destOrd="0" presId="urn:microsoft.com/office/officeart/2005/8/layout/radial1"/>
    <dgm:cxn modelId="{EF7BA6A1-2B1E-40FB-AF03-439E01DE7031}" type="presOf" srcId="{46BA68CB-B2E0-490E-92CD-8D20FD19791A}" destId="{0A38ED12-8952-4C4C-9944-38ACCB86FF0D}" srcOrd="0" destOrd="0" presId="urn:microsoft.com/office/officeart/2005/8/layout/radial1"/>
    <dgm:cxn modelId="{B51E272F-6513-42E8-A0CB-F9F4377FD6C0}" srcId="{46BA68CB-B2E0-490E-92CD-8D20FD19791A}" destId="{68C504AF-6EA8-4D3B-ADEA-B438DD9ED8B1}" srcOrd="2" destOrd="0" parTransId="{CFCB7262-6A0C-4342-A844-4432B8E5B1C1}" sibTransId="{BA6A9CFB-B9D1-48C3-957D-F0D4B5206A87}"/>
    <dgm:cxn modelId="{AA10E6C1-CC94-4FE8-B29C-ADD30EB1F5DB}" type="presOf" srcId="{D9FDC2B2-739C-4C14-A2C2-32A9963EFD27}" destId="{8EA67AA5-7700-40EB-91D6-A210AAA727A0}" srcOrd="0" destOrd="0" presId="urn:microsoft.com/office/officeart/2005/8/layout/radial1"/>
    <dgm:cxn modelId="{B8B061A1-DB1E-4E38-BEBA-A73833D20392}" srcId="{46BA68CB-B2E0-490E-92CD-8D20FD19791A}" destId="{6603D965-4CBF-479E-BFDC-C0088E8E003F}" srcOrd="5" destOrd="0" parTransId="{16D266B7-2A7B-4447-BDE9-EED4761A6F4D}" sibTransId="{10398CAD-1B02-41AA-A649-85CC0592F028}"/>
    <dgm:cxn modelId="{EEA1802D-C62E-47B1-82B6-3527E2B34A76}" type="presOf" srcId="{675639A9-6026-4202-B9CC-1CB591DD8FBE}" destId="{61027C92-8D8D-488A-A569-F6408E5C7903}" srcOrd="0" destOrd="0" presId="urn:microsoft.com/office/officeart/2005/8/layout/radial1"/>
    <dgm:cxn modelId="{37319563-2FC5-4F31-AD24-C46EDB786A2B}" type="presOf" srcId="{E506149A-EFCE-49C4-9B85-DA504269D51B}" destId="{9C1C2B9F-4DE9-480A-B0A6-403F05773710}" srcOrd="1" destOrd="0" presId="urn:microsoft.com/office/officeart/2005/8/layout/radial1"/>
    <dgm:cxn modelId="{DB631675-7062-48F7-A2FC-A63D124C3C5A}" type="presOf" srcId="{551FEC86-372A-47D2-91AC-CC29218DE5DD}" destId="{D6F68DF5-D77D-4FBB-ADD7-4791C0029EF1}" srcOrd="0" destOrd="0" presId="urn:microsoft.com/office/officeart/2005/8/layout/radial1"/>
    <dgm:cxn modelId="{1FFCB4DB-90F6-437E-8951-05F2EF682B0E}" srcId="{46BA68CB-B2E0-490E-92CD-8D20FD19791A}" destId="{849524B4-3EAC-4F9C-BF73-CD7621F2DD8E}" srcOrd="1" destOrd="0" parTransId="{675639A9-6026-4202-B9CC-1CB591DD8FBE}" sibTransId="{23A90CD9-D306-486C-93C2-12C7A65CFE48}"/>
    <dgm:cxn modelId="{2CCC6F0F-677B-4D93-A179-77FB091202DB}" srcId="{46BA68CB-B2E0-490E-92CD-8D20FD19791A}" destId="{909DB4DE-C9C2-4E1F-B661-DD73E47A035B}" srcOrd="0" destOrd="0" parTransId="{024D69C0-256F-4FBF-8C6A-5276907252EC}" sibTransId="{DCECDE9E-890E-4068-9B05-482533163245}"/>
    <dgm:cxn modelId="{99818C97-9F79-42F1-A829-3157C325101F}" srcId="{74EFDFE8-4765-4F3D-A11F-0773089EF34F}" destId="{46BA68CB-B2E0-490E-92CD-8D20FD19791A}" srcOrd="0" destOrd="0" parTransId="{CF1EB0A1-7FEE-4886-8ADE-B876427CE455}" sibTransId="{1CF885F5-0F2F-4720-998E-F7A8B8FB9FC3}"/>
    <dgm:cxn modelId="{CF6075F3-87B8-4584-9355-B4F13CEB2763}" type="presOf" srcId="{0EF96591-5106-4BE1-9D74-C6889051E7C6}" destId="{1BC0976D-25CF-4A1C-82E1-F497BD42C427}" srcOrd="0" destOrd="0" presId="urn:microsoft.com/office/officeart/2005/8/layout/radial1"/>
    <dgm:cxn modelId="{52090B08-D183-446E-A151-F383DCBC88CF}" type="presParOf" srcId="{2F227135-14BF-4D67-B226-C978BF62D330}" destId="{0A38ED12-8952-4C4C-9944-38ACCB86FF0D}" srcOrd="0" destOrd="0" presId="urn:microsoft.com/office/officeart/2005/8/layout/radial1"/>
    <dgm:cxn modelId="{04CBD8F9-07C6-4FB7-82D1-6F2EACF03B73}" type="presParOf" srcId="{2F227135-14BF-4D67-B226-C978BF62D330}" destId="{B8B057AD-FBCA-4D7C-AB12-68A722692CAF}" srcOrd="1" destOrd="0" presId="urn:microsoft.com/office/officeart/2005/8/layout/radial1"/>
    <dgm:cxn modelId="{79FD1D22-1529-41F1-B1A2-781218565F4E}" type="presParOf" srcId="{B8B057AD-FBCA-4D7C-AB12-68A722692CAF}" destId="{11DCDA9F-1A3B-4956-9A18-F97E0395005C}" srcOrd="0" destOrd="0" presId="urn:microsoft.com/office/officeart/2005/8/layout/radial1"/>
    <dgm:cxn modelId="{73AB6ABE-9BA4-49EC-AB60-B0D764889AD7}" type="presParOf" srcId="{2F227135-14BF-4D67-B226-C978BF62D330}" destId="{6AE5AB89-56A7-433C-9BB2-F75958316FC5}" srcOrd="2" destOrd="0" presId="urn:microsoft.com/office/officeart/2005/8/layout/radial1"/>
    <dgm:cxn modelId="{2DA24C9A-D7C6-4007-8813-2B2BDD1EC42D}" type="presParOf" srcId="{2F227135-14BF-4D67-B226-C978BF62D330}" destId="{61027C92-8D8D-488A-A569-F6408E5C7903}" srcOrd="3" destOrd="0" presId="urn:microsoft.com/office/officeart/2005/8/layout/radial1"/>
    <dgm:cxn modelId="{C151A0E0-8C9D-436A-9B96-5B3F7800412D}" type="presParOf" srcId="{61027C92-8D8D-488A-A569-F6408E5C7903}" destId="{61B4A702-64B9-45BF-9470-2A315C90686C}" srcOrd="0" destOrd="0" presId="urn:microsoft.com/office/officeart/2005/8/layout/radial1"/>
    <dgm:cxn modelId="{A613E715-D011-4BEB-9653-AD46D69EFE7F}" type="presParOf" srcId="{2F227135-14BF-4D67-B226-C978BF62D330}" destId="{0090481E-D4C3-459B-9E39-333A3BE4904C}" srcOrd="4" destOrd="0" presId="urn:microsoft.com/office/officeart/2005/8/layout/radial1"/>
    <dgm:cxn modelId="{5504C668-288C-4115-A8AE-EC7D6D917661}" type="presParOf" srcId="{2F227135-14BF-4D67-B226-C978BF62D330}" destId="{45FBC790-0730-4BAB-A101-FA040AF49D36}" srcOrd="5" destOrd="0" presId="urn:microsoft.com/office/officeart/2005/8/layout/radial1"/>
    <dgm:cxn modelId="{7BEA67E6-A4EF-4D36-BD66-D5E79B9C9B19}" type="presParOf" srcId="{45FBC790-0730-4BAB-A101-FA040AF49D36}" destId="{510F9E7E-F5F9-47F6-8952-4930DF327B2E}" srcOrd="0" destOrd="0" presId="urn:microsoft.com/office/officeart/2005/8/layout/radial1"/>
    <dgm:cxn modelId="{67B4B8AD-2696-4B01-8B58-1D66B555B326}" type="presParOf" srcId="{2F227135-14BF-4D67-B226-C978BF62D330}" destId="{D02291F6-D01E-4717-8881-FE5842F61578}" srcOrd="6" destOrd="0" presId="urn:microsoft.com/office/officeart/2005/8/layout/radial1"/>
    <dgm:cxn modelId="{CBD90940-68AB-4381-BD73-0190CD49187A}" type="presParOf" srcId="{2F227135-14BF-4D67-B226-C978BF62D330}" destId="{679EA5F7-FA0D-4CDE-A52B-3CA4411E3238}" srcOrd="7" destOrd="0" presId="urn:microsoft.com/office/officeart/2005/8/layout/radial1"/>
    <dgm:cxn modelId="{992B64A5-78D3-4D53-A03A-3015C0EA0163}" type="presParOf" srcId="{679EA5F7-FA0D-4CDE-A52B-3CA4411E3238}" destId="{9C1C2B9F-4DE9-480A-B0A6-403F05773710}" srcOrd="0" destOrd="0" presId="urn:microsoft.com/office/officeart/2005/8/layout/radial1"/>
    <dgm:cxn modelId="{6029A36C-5D1A-4A59-8BCD-A3DCA72FA3E7}" type="presParOf" srcId="{2F227135-14BF-4D67-B226-C978BF62D330}" destId="{778ED045-834B-46A1-881C-7A77D801F8E0}" srcOrd="8" destOrd="0" presId="urn:microsoft.com/office/officeart/2005/8/layout/radial1"/>
    <dgm:cxn modelId="{CCF556A2-9BED-44F6-9D81-CF57875D1E02}" type="presParOf" srcId="{2F227135-14BF-4D67-B226-C978BF62D330}" destId="{F9361505-681F-4E15-8D2F-340CEC2E1DAC}" srcOrd="9" destOrd="0" presId="urn:microsoft.com/office/officeart/2005/8/layout/radial1"/>
    <dgm:cxn modelId="{4501DC23-5E13-4C86-92B7-82B54C362FF2}" type="presParOf" srcId="{F9361505-681F-4E15-8D2F-340CEC2E1DAC}" destId="{3A10C9A1-062D-469E-8679-5B1CA8C724CA}" srcOrd="0" destOrd="0" presId="urn:microsoft.com/office/officeart/2005/8/layout/radial1"/>
    <dgm:cxn modelId="{FFBCF7B2-0AF2-464D-A7DF-A4DC6B92E95B}" type="presParOf" srcId="{2F227135-14BF-4D67-B226-C978BF62D330}" destId="{71AE995B-B056-437C-A72C-A84835E0B3C2}" srcOrd="10" destOrd="0" presId="urn:microsoft.com/office/officeart/2005/8/layout/radial1"/>
    <dgm:cxn modelId="{69FF5506-0C9F-4820-BB05-85E1934BA4C6}" type="presParOf" srcId="{2F227135-14BF-4D67-B226-C978BF62D330}" destId="{E7898569-6C7E-4E67-AFC3-10E32EDBA8FF}" srcOrd="11" destOrd="0" presId="urn:microsoft.com/office/officeart/2005/8/layout/radial1"/>
    <dgm:cxn modelId="{F16B5F91-92A6-4B09-9BF9-B92B1FD7F766}" type="presParOf" srcId="{E7898569-6C7E-4E67-AFC3-10E32EDBA8FF}" destId="{7C947462-3303-466D-9142-DB0D5CF377F0}" srcOrd="0" destOrd="0" presId="urn:microsoft.com/office/officeart/2005/8/layout/radial1"/>
    <dgm:cxn modelId="{0B95E12A-E071-4BB6-89CF-A144024552F1}" type="presParOf" srcId="{2F227135-14BF-4D67-B226-C978BF62D330}" destId="{851C235C-1BB0-470B-B2FC-ED412577EE26}" srcOrd="12" destOrd="0" presId="urn:microsoft.com/office/officeart/2005/8/layout/radial1"/>
    <dgm:cxn modelId="{82F67AA8-0E4D-4D09-9D93-9960F5612B25}" type="presParOf" srcId="{2F227135-14BF-4D67-B226-C978BF62D330}" destId="{B21D6422-3C99-4DD6-AFF6-5434D853354D}" srcOrd="13" destOrd="0" presId="urn:microsoft.com/office/officeart/2005/8/layout/radial1"/>
    <dgm:cxn modelId="{E96B4E43-B5BB-40AD-B828-35D507F258A0}" type="presParOf" srcId="{B21D6422-3C99-4DD6-AFF6-5434D853354D}" destId="{71337E9A-6EA1-466E-B0E4-DFE14F5680B3}" srcOrd="0" destOrd="0" presId="urn:microsoft.com/office/officeart/2005/8/layout/radial1"/>
    <dgm:cxn modelId="{794CF8E9-7676-4292-B273-7E8A8C69F956}" type="presParOf" srcId="{2F227135-14BF-4D67-B226-C978BF62D330}" destId="{1A120F4E-E033-4B4B-BF64-89B27D265BF0}" srcOrd="14" destOrd="0" presId="urn:microsoft.com/office/officeart/2005/8/layout/radial1"/>
    <dgm:cxn modelId="{A5528FC7-21A7-4870-9CCE-28749C762ED1}" type="presParOf" srcId="{2F227135-14BF-4D67-B226-C978BF62D330}" destId="{8EA67AA5-7700-40EB-91D6-A210AAA727A0}" srcOrd="15" destOrd="0" presId="urn:microsoft.com/office/officeart/2005/8/layout/radial1"/>
    <dgm:cxn modelId="{5D429E33-B505-489A-B01A-7EB02C50E700}" type="presParOf" srcId="{8EA67AA5-7700-40EB-91D6-A210AAA727A0}" destId="{CB4364F1-5811-4032-923B-7AC0D9E5A255}" srcOrd="0" destOrd="0" presId="urn:microsoft.com/office/officeart/2005/8/layout/radial1"/>
    <dgm:cxn modelId="{62E880B9-8B3E-40DD-871B-7E01FB8DC829}" type="presParOf" srcId="{2F227135-14BF-4D67-B226-C978BF62D330}" destId="{FDEFAC6A-A6FA-4111-B2E5-CF3E7C955645}" srcOrd="16" destOrd="0" presId="urn:microsoft.com/office/officeart/2005/8/layout/radial1"/>
    <dgm:cxn modelId="{16DCD7A9-E80D-4219-9423-318F01BE6DB0}" type="presParOf" srcId="{2F227135-14BF-4D67-B226-C978BF62D330}" destId="{1BC0976D-25CF-4A1C-82E1-F497BD42C427}" srcOrd="17" destOrd="0" presId="urn:microsoft.com/office/officeart/2005/8/layout/radial1"/>
    <dgm:cxn modelId="{F618A24B-017E-4D03-82E9-A7FF13B9606B}" type="presParOf" srcId="{1BC0976D-25CF-4A1C-82E1-F497BD42C427}" destId="{DF77BED0-CCE0-47A2-9D2B-15A5C150E44E}" srcOrd="0" destOrd="0" presId="urn:microsoft.com/office/officeart/2005/8/layout/radial1"/>
    <dgm:cxn modelId="{790AD722-94E8-42EF-9286-94619D4AFA5B}" type="presParOf" srcId="{2F227135-14BF-4D67-B226-C978BF62D330}" destId="{BB2CDAE1-95F5-491B-91E3-EC4A75EB165B}" srcOrd="18" destOrd="0" presId="urn:microsoft.com/office/officeart/2005/8/layout/radial1"/>
    <dgm:cxn modelId="{601B9A99-D78A-4ABD-A0F0-9E0F823F743A}" type="presParOf" srcId="{2F227135-14BF-4D67-B226-C978BF62D330}" destId="{93D1D8D2-A5DE-4F29-9313-56E15BC89C23}" srcOrd="19" destOrd="0" presId="urn:microsoft.com/office/officeart/2005/8/layout/radial1"/>
    <dgm:cxn modelId="{B019A49C-BE48-48E4-AA0E-8AB8FD74EA18}" type="presParOf" srcId="{93D1D8D2-A5DE-4F29-9313-56E15BC89C23}" destId="{CBFC9CF3-F89E-420C-8CFB-F824218D7FAC}" srcOrd="0" destOrd="0" presId="urn:microsoft.com/office/officeart/2005/8/layout/radial1"/>
    <dgm:cxn modelId="{C0CC0D54-8C09-488C-BF0B-27792BB6752D}" type="presParOf" srcId="{2F227135-14BF-4D67-B226-C978BF62D330}" destId="{D6F68DF5-D77D-4FBB-ADD7-4791C0029EF1}"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8ED12-8952-4C4C-9944-38ACCB86FF0D}">
      <dsp:nvSpPr>
        <dsp:cNvPr id="0" name=""/>
        <dsp:cNvSpPr/>
      </dsp:nvSpPr>
      <dsp:spPr>
        <a:xfrm>
          <a:off x="3749489" y="2145137"/>
          <a:ext cx="903280" cy="8861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Leader</a:t>
          </a:r>
        </a:p>
      </dsp:txBody>
      <dsp:txXfrm>
        <a:off x="3881771" y="2274912"/>
        <a:ext cx="638716" cy="626611"/>
      </dsp:txXfrm>
    </dsp:sp>
    <dsp:sp modelId="{B8B057AD-FBCA-4D7C-AB12-68A722692CAF}">
      <dsp:nvSpPr>
        <dsp:cNvPr id="0" name=""/>
        <dsp:cNvSpPr/>
      </dsp:nvSpPr>
      <dsp:spPr>
        <a:xfrm rot="16249372">
          <a:off x="3668703" y="1587239"/>
          <a:ext cx="1093279" cy="22716"/>
        </a:xfrm>
        <a:custGeom>
          <a:avLst/>
          <a:gdLst/>
          <a:ahLst/>
          <a:cxnLst/>
          <a:rect l="0" t="0" r="0" b="0"/>
          <a:pathLst>
            <a:path>
              <a:moveTo>
                <a:pt x="0" y="11358"/>
              </a:moveTo>
              <a:lnTo>
                <a:pt x="1093279"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8011" y="1571265"/>
        <a:ext cx="54663" cy="54663"/>
      </dsp:txXfrm>
    </dsp:sp>
    <dsp:sp modelId="{6AE5AB89-56A7-433C-9BB2-F75958316FC5}">
      <dsp:nvSpPr>
        <dsp:cNvPr id="0" name=""/>
        <dsp:cNvSpPr/>
      </dsp:nvSpPr>
      <dsp:spPr>
        <a:xfrm>
          <a:off x="3712946" y="972"/>
          <a:ext cx="1035589" cy="105109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Nursing</a:t>
          </a:r>
        </a:p>
      </dsp:txBody>
      <dsp:txXfrm>
        <a:off x="3864604" y="154902"/>
        <a:ext cx="732273" cy="743237"/>
      </dsp:txXfrm>
    </dsp:sp>
    <dsp:sp modelId="{61027C92-8D8D-488A-A569-F6408E5C7903}">
      <dsp:nvSpPr>
        <dsp:cNvPr id="0" name=""/>
        <dsp:cNvSpPr/>
      </dsp:nvSpPr>
      <dsp:spPr>
        <a:xfrm rot="18488418">
          <a:off x="4245442" y="1750122"/>
          <a:ext cx="1209741" cy="22716"/>
        </a:xfrm>
        <a:custGeom>
          <a:avLst/>
          <a:gdLst/>
          <a:ahLst/>
          <a:cxnLst/>
          <a:rect l="0" t="0" r="0" b="0"/>
          <a:pathLst>
            <a:path>
              <a:moveTo>
                <a:pt x="0" y="11358"/>
              </a:moveTo>
              <a:lnTo>
                <a:pt x="1209741"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0069" y="1731237"/>
        <a:ext cx="60487" cy="60487"/>
      </dsp:txXfrm>
    </dsp:sp>
    <dsp:sp modelId="{0090481E-D4C3-459B-9E39-333A3BE4904C}">
      <dsp:nvSpPr>
        <dsp:cNvPr id="0" name=""/>
        <dsp:cNvSpPr/>
      </dsp:nvSpPr>
      <dsp:spPr>
        <a:xfrm>
          <a:off x="5031679" y="326515"/>
          <a:ext cx="1042414" cy="1080473"/>
        </a:xfrm>
        <a:prstGeom prst="ellipse">
          <a:avLst/>
        </a:prstGeom>
        <a:solidFill>
          <a:schemeClr val="accent2">
            <a:hueOff val="1319068"/>
            <a:satOff val="-8636"/>
            <a:lumOff val="18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Pharmacy</a:t>
          </a:r>
        </a:p>
      </dsp:txBody>
      <dsp:txXfrm>
        <a:off x="5184337" y="484747"/>
        <a:ext cx="737098" cy="764009"/>
      </dsp:txXfrm>
    </dsp:sp>
    <dsp:sp modelId="{45FBC790-0730-4BAB-A101-FA040AF49D36}">
      <dsp:nvSpPr>
        <dsp:cNvPr id="0" name=""/>
        <dsp:cNvSpPr/>
      </dsp:nvSpPr>
      <dsp:spPr>
        <a:xfrm rot="20668856">
          <a:off x="4616290" y="2313762"/>
          <a:ext cx="1064620" cy="22716"/>
        </a:xfrm>
        <a:custGeom>
          <a:avLst/>
          <a:gdLst/>
          <a:ahLst/>
          <a:cxnLst/>
          <a:rect l="0" t="0" r="0" b="0"/>
          <a:pathLst>
            <a:path>
              <a:moveTo>
                <a:pt x="0" y="11358"/>
              </a:moveTo>
              <a:lnTo>
                <a:pt x="1064620"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21984" y="2298505"/>
        <a:ext cx="53231" cy="53231"/>
      </dsp:txXfrm>
    </dsp:sp>
    <dsp:sp modelId="{D02291F6-D01E-4717-8881-FE5842F61578}">
      <dsp:nvSpPr>
        <dsp:cNvPr id="0" name=""/>
        <dsp:cNvSpPr/>
      </dsp:nvSpPr>
      <dsp:spPr>
        <a:xfrm>
          <a:off x="5642681" y="1528298"/>
          <a:ext cx="1032532" cy="1032532"/>
        </a:xfrm>
        <a:prstGeom prst="ellipse">
          <a:avLst/>
        </a:prstGeom>
        <a:solidFill>
          <a:schemeClr val="accent2">
            <a:hueOff val="2638136"/>
            <a:satOff val="-17271"/>
            <a:lumOff val="37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Oncology</a:t>
          </a:r>
          <a:endParaRPr lang="en-US" sz="1000" kern="1200" dirty="0"/>
        </a:p>
      </dsp:txBody>
      <dsp:txXfrm>
        <a:off x="5793892" y="1679509"/>
        <a:ext cx="730110" cy="730110"/>
      </dsp:txXfrm>
    </dsp:sp>
    <dsp:sp modelId="{679EA5F7-FA0D-4CDE-A52B-3CA4411E3238}">
      <dsp:nvSpPr>
        <dsp:cNvPr id="0" name=""/>
        <dsp:cNvSpPr/>
      </dsp:nvSpPr>
      <dsp:spPr>
        <a:xfrm rot="1132988">
          <a:off x="4585951" y="2973132"/>
          <a:ext cx="1547417" cy="22716"/>
        </a:xfrm>
        <a:custGeom>
          <a:avLst/>
          <a:gdLst/>
          <a:ahLst/>
          <a:cxnLst/>
          <a:rect l="0" t="0" r="0" b="0"/>
          <a:pathLst>
            <a:path>
              <a:moveTo>
                <a:pt x="0" y="11358"/>
              </a:moveTo>
              <a:lnTo>
                <a:pt x="1547417"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0975" y="2945805"/>
        <a:ext cx="77370" cy="77370"/>
      </dsp:txXfrm>
    </dsp:sp>
    <dsp:sp modelId="{778ED045-834B-46A1-881C-7A77D801F8E0}">
      <dsp:nvSpPr>
        <dsp:cNvPr id="0" name=""/>
        <dsp:cNvSpPr/>
      </dsp:nvSpPr>
      <dsp:spPr>
        <a:xfrm>
          <a:off x="6065691" y="2881997"/>
          <a:ext cx="1009744" cy="1033359"/>
        </a:xfrm>
        <a:prstGeom prst="ellipse">
          <a:avLst/>
        </a:prstGeom>
        <a:solidFill>
          <a:schemeClr val="accent2">
            <a:hueOff val="3957205"/>
            <a:satOff val="-25907"/>
            <a:lumOff val="56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Provider</a:t>
          </a:r>
        </a:p>
      </dsp:txBody>
      <dsp:txXfrm>
        <a:off x="6213565" y="3033329"/>
        <a:ext cx="713996" cy="730695"/>
      </dsp:txXfrm>
    </dsp:sp>
    <dsp:sp modelId="{F9361505-681F-4E15-8D2F-340CEC2E1DAC}">
      <dsp:nvSpPr>
        <dsp:cNvPr id="0" name=""/>
        <dsp:cNvSpPr/>
      </dsp:nvSpPr>
      <dsp:spPr>
        <a:xfrm rot="3309366">
          <a:off x="4208961" y="3415437"/>
          <a:ext cx="1151897" cy="22716"/>
        </a:xfrm>
        <a:custGeom>
          <a:avLst/>
          <a:gdLst/>
          <a:ahLst/>
          <a:cxnLst/>
          <a:rect l="0" t="0" r="0" b="0"/>
          <a:pathLst>
            <a:path>
              <a:moveTo>
                <a:pt x="0" y="11358"/>
              </a:moveTo>
              <a:lnTo>
                <a:pt x="1151897"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56112" y="3397998"/>
        <a:ext cx="57594" cy="57594"/>
      </dsp:txXfrm>
    </dsp:sp>
    <dsp:sp modelId="{71AE995B-B056-437C-A72C-A84835E0B3C2}">
      <dsp:nvSpPr>
        <dsp:cNvPr id="0" name=""/>
        <dsp:cNvSpPr/>
      </dsp:nvSpPr>
      <dsp:spPr>
        <a:xfrm>
          <a:off x="4892672" y="3806923"/>
          <a:ext cx="1032532" cy="1032532"/>
        </a:xfrm>
        <a:prstGeom prst="ellipse">
          <a:avLst/>
        </a:prstGeom>
        <a:solidFill>
          <a:schemeClr val="accent2">
            <a:hueOff val="5276273"/>
            <a:satOff val="-34543"/>
            <a:lumOff val="75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Surgery</a:t>
          </a:r>
        </a:p>
      </dsp:txBody>
      <dsp:txXfrm>
        <a:off x="5043883" y="3958134"/>
        <a:ext cx="730110" cy="730110"/>
      </dsp:txXfrm>
    </dsp:sp>
    <dsp:sp modelId="{E7898569-6C7E-4E67-AFC3-10E32EDBA8FF}">
      <dsp:nvSpPr>
        <dsp:cNvPr id="0" name=""/>
        <dsp:cNvSpPr/>
      </dsp:nvSpPr>
      <dsp:spPr>
        <a:xfrm rot="5514466">
          <a:off x="3487355" y="3695830"/>
          <a:ext cx="1353004" cy="22716"/>
        </a:xfrm>
        <a:custGeom>
          <a:avLst/>
          <a:gdLst/>
          <a:ahLst/>
          <a:cxnLst/>
          <a:rect l="0" t="0" r="0" b="0"/>
          <a:pathLst>
            <a:path>
              <a:moveTo>
                <a:pt x="0" y="11358"/>
              </a:moveTo>
              <a:lnTo>
                <a:pt x="1353004"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30032" y="3673364"/>
        <a:ext cx="67650" cy="67650"/>
      </dsp:txXfrm>
    </dsp:sp>
    <dsp:sp modelId="{851C235C-1BB0-470B-B2FC-ED412577EE26}">
      <dsp:nvSpPr>
        <dsp:cNvPr id="0" name=""/>
        <dsp:cNvSpPr/>
      </dsp:nvSpPr>
      <dsp:spPr>
        <a:xfrm>
          <a:off x="3607882" y="4383030"/>
          <a:ext cx="1032532" cy="1032532"/>
        </a:xfrm>
        <a:prstGeom prst="ellipse">
          <a:avLst/>
        </a:prstGeom>
        <a:solidFill>
          <a:schemeClr val="accent2">
            <a:hueOff val="6595341"/>
            <a:satOff val="-43178"/>
            <a:lumOff val="94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Supply Chain </a:t>
          </a:r>
        </a:p>
      </dsp:txBody>
      <dsp:txXfrm>
        <a:off x="3759093" y="4534241"/>
        <a:ext cx="730110" cy="730110"/>
      </dsp:txXfrm>
    </dsp:sp>
    <dsp:sp modelId="{B21D6422-3C99-4DD6-AFF6-5434D853354D}">
      <dsp:nvSpPr>
        <dsp:cNvPr id="0" name=""/>
        <dsp:cNvSpPr/>
      </dsp:nvSpPr>
      <dsp:spPr>
        <a:xfrm rot="7580336">
          <a:off x="2837087" y="3492403"/>
          <a:ext cx="1381098" cy="22716"/>
        </a:xfrm>
        <a:custGeom>
          <a:avLst/>
          <a:gdLst/>
          <a:ahLst/>
          <a:cxnLst/>
          <a:rect l="0" t="0" r="0" b="0"/>
          <a:pathLst>
            <a:path>
              <a:moveTo>
                <a:pt x="0" y="11358"/>
              </a:moveTo>
              <a:lnTo>
                <a:pt x="1381098"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93109" y="3469234"/>
        <a:ext cx="69054" cy="69054"/>
      </dsp:txXfrm>
    </dsp:sp>
    <dsp:sp modelId="{1A120F4E-E033-4B4B-BF64-89B27D265BF0}">
      <dsp:nvSpPr>
        <dsp:cNvPr id="0" name=""/>
        <dsp:cNvSpPr/>
      </dsp:nvSpPr>
      <dsp:spPr>
        <a:xfrm>
          <a:off x="2296258" y="3959616"/>
          <a:ext cx="1032532" cy="1032532"/>
        </a:xfrm>
        <a:prstGeom prst="ellipse">
          <a:avLst/>
        </a:prstGeom>
        <a:solidFill>
          <a:schemeClr val="accent2">
            <a:hueOff val="7914410"/>
            <a:satOff val="-51814"/>
            <a:lumOff val="113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Risk Management</a:t>
          </a:r>
          <a:endParaRPr lang="en-US" sz="1000" kern="1200" dirty="0"/>
        </a:p>
      </dsp:txBody>
      <dsp:txXfrm>
        <a:off x="2447469" y="4110827"/>
        <a:ext cx="730110" cy="730110"/>
      </dsp:txXfrm>
    </dsp:sp>
    <dsp:sp modelId="{8EA67AA5-7700-40EB-91D6-A210AAA727A0}">
      <dsp:nvSpPr>
        <dsp:cNvPr id="0" name=""/>
        <dsp:cNvSpPr/>
      </dsp:nvSpPr>
      <dsp:spPr>
        <a:xfrm rot="9700100">
          <a:off x="2438353" y="2934021"/>
          <a:ext cx="1369633" cy="22716"/>
        </a:xfrm>
        <a:custGeom>
          <a:avLst/>
          <a:gdLst/>
          <a:ahLst/>
          <a:cxnLst/>
          <a:rect l="0" t="0" r="0" b="0"/>
          <a:pathLst>
            <a:path>
              <a:moveTo>
                <a:pt x="0" y="11358"/>
              </a:moveTo>
              <a:lnTo>
                <a:pt x="1369633"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88929" y="2911138"/>
        <a:ext cx="68481" cy="68481"/>
      </dsp:txXfrm>
    </dsp:sp>
    <dsp:sp modelId="{FDEFAC6A-A6FA-4111-B2E5-CF3E7C955645}">
      <dsp:nvSpPr>
        <dsp:cNvPr id="0" name=""/>
        <dsp:cNvSpPr/>
      </dsp:nvSpPr>
      <dsp:spPr>
        <a:xfrm>
          <a:off x="1466773" y="2806874"/>
          <a:ext cx="1032532" cy="1032532"/>
        </a:xfrm>
        <a:prstGeom prst="ellipse">
          <a:avLst/>
        </a:prstGeom>
        <a:solidFill>
          <a:schemeClr val="accent2">
            <a:hueOff val="9233478"/>
            <a:satOff val="-60450"/>
            <a:lumOff val="132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Patient Safety Leader</a:t>
          </a:r>
        </a:p>
      </dsp:txBody>
      <dsp:txXfrm>
        <a:off x="1617984" y="2958085"/>
        <a:ext cx="730110" cy="730110"/>
      </dsp:txXfrm>
    </dsp:sp>
    <dsp:sp modelId="{1BC0976D-25CF-4A1C-82E1-F497BD42C427}">
      <dsp:nvSpPr>
        <dsp:cNvPr id="0" name=""/>
        <dsp:cNvSpPr/>
      </dsp:nvSpPr>
      <dsp:spPr>
        <a:xfrm rot="11899575">
          <a:off x="2484253" y="2227208"/>
          <a:ext cx="1322504" cy="22716"/>
        </a:xfrm>
        <a:custGeom>
          <a:avLst/>
          <a:gdLst/>
          <a:ahLst/>
          <a:cxnLst/>
          <a:rect l="0" t="0" r="0" b="0"/>
          <a:pathLst>
            <a:path>
              <a:moveTo>
                <a:pt x="0" y="11358"/>
              </a:moveTo>
              <a:lnTo>
                <a:pt x="1322504"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12443" y="2205504"/>
        <a:ext cx="66125" cy="66125"/>
      </dsp:txXfrm>
    </dsp:sp>
    <dsp:sp modelId="{BB2CDAE1-95F5-491B-91E3-EC4A75EB165B}">
      <dsp:nvSpPr>
        <dsp:cNvPr id="0" name=""/>
        <dsp:cNvSpPr/>
      </dsp:nvSpPr>
      <dsp:spPr>
        <a:xfrm>
          <a:off x="1511442" y="1352056"/>
          <a:ext cx="1032532" cy="1032532"/>
        </a:xfrm>
        <a:prstGeom prst="ellipse">
          <a:avLst/>
        </a:prstGeom>
        <a:solidFill>
          <a:schemeClr val="accent2">
            <a:hueOff val="10552546"/>
            <a:satOff val="-69085"/>
            <a:lumOff val="151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Discharge Planning</a:t>
          </a:r>
        </a:p>
      </dsp:txBody>
      <dsp:txXfrm>
        <a:off x="1662653" y="1503267"/>
        <a:ext cx="730110" cy="730110"/>
      </dsp:txXfrm>
    </dsp:sp>
    <dsp:sp modelId="{93D1D8D2-A5DE-4F29-9313-56E15BC89C23}">
      <dsp:nvSpPr>
        <dsp:cNvPr id="0" name=""/>
        <dsp:cNvSpPr/>
      </dsp:nvSpPr>
      <dsp:spPr>
        <a:xfrm rot="13775341">
          <a:off x="2939830" y="1787889"/>
          <a:ext cx="1179144" cy="22716"/>
        </a:xfrm>
        <a:custGeom>
          <a:avLst/>
          <a:gdLst/>
          <a:ahLst/>
          <a:cxnLst/>
          <a:rect l="0" t="0" r="0" b="0"/>
          <a:pathLst>
            <a:path>
              <a:moveTo>
                <a:pt x="0" y="11358"/>
              </a:moveTo>
              <a:lnTo>
                <a:pt x="1179144" y="1135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99924" y="1769769"/>
        <a:ext cx="58957" cy="58957"/>
      </dsp:txXfrm>
    </dsp:sp>
    <dsp:sp modelId="{D6F68DF5-D77D-4FBB-ADD7-4791C0029EF1}">
      <dsp:nvSpPr>
        <dsp:cNvPr id="0" name=""/>
        <dsp:cNvSpPr/>
      </dsp:nvSpPr>
      <dsp:spPr>
        <a:xfrm>
          <a:off x="2296258" y="440979"/>
          <a:ext cx="1032532" cy="1032532"/>
        </a:xfrm>
        <a:prstGeom prst="ellipse">
          <a:avLst/>
        </a:prstGeom>
        <a:solidFill>
          <a:schemeClr val="accent2">
            <a:hueOff val="11871614"/>
            <a:satOff val="-77721"/>
            <a:lumOff val="170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Anesthesia </a:t>
          </a:r>
          <a:endParaRPr lang="en-US" sz="1000" kern="1200" dirty="0"/>
        </a:p>
      </dsp:txBody>
      <dsp:txXfrm>
        <a:off x="2447469" y="592190"/>
        <a:ext cx="730110" cy="73011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EF761B-17D5-4286-9D96-25C7331706FE}" type="datetimeFigureOut">
              <a:rPr lang="en-US" smtClean="0"/>
              <a:t>4/11/2017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66B9AE-03FC-4B2C-A399-13DE789B0545}" type="slidenum">
              <a:rPr lang="en-US" smtClean="0"/>
              <a:t>‹#›</a:t>
            </a:fld>
            <a:endParaRPr lang="en-US"/>
          </a:p>
        </p:txBody>
      </p:sp>
    </p:spTree>
    <p:extLst>
      <p:ext uri="{BB962C8B-B14F-4D97-AF65-F5344CB8AC3E}">
        <p14:creationId xmlns:p14="http://schemas.microsoft.com/office/powerpoint/2010/main" val="3225139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3A51-5BCD-4EC3-95BD-A7D5FF459B4D}" type="datetimeFigureOut">
              <a:rPr lang="en-US" smtClean="0"/>
              <a:t>4/11/2017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89E76-5E05-4396-99DD-FEAF1925E793}" type="slidenum">
              <a:rPr lang="en-US" smtClean="0"/>
              <a:t>‹#›</a:t>
            </a:fld>
            <a:endParaRPr lang="en-US"/>
          </a:p>
        </p:txBody>
      </p:sp>
    </p:spTree>
    <p:extLst>
      <p:ext uri="{BB962C8B-B14F-4D97-AF65-F5344CB8AC3E}">
        <p14:creationId xmlns:p14="http://schemas.microsoft.com/office/powerpoint/2010/main" val="84831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Building relationships across the industry has been an instrumental part of the process—leveraging their experts, communication vehicles, and built-in audiences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6B3C8B9-4EE7-994A-9375-88DCCEE9092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6278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international working group of clinicians, manufacturers, and regulators developed ISO 80369-1, a standard that establishes requirements for small-bore connectors.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means establishing unique design standards for each clinical application so tubing from one application is incompatible with another.</a:t>
            </a:r>
          </a:p>
          <a:p>
            <a:endParaRPr lang="en-US" dirty="0"/>
          </a:p>
        </p:txBody>
      </p:sp>
      <p:sp>
        <p:nvSpPr>
          <p:cNvPr id="4" name="Slide Number Placeholder 3"/>
          <p:cNvSpPr>
            <a:spLocks noGrp="1"/>
          </p:cNvSpPr>
          <p:nvPr>
            <p:ph type="sldNum" sz="quarter" idx="10"/>
          </p:nvPr>
        </p:nvSpPr>
        <p:spPr/>
        <p:txBody>
          <a:bodyPr/>
          <a:lstStyle/>
          <a:p>
            <a:fld id="{2CEE828A-99C4-4A44-82F2-4DA7B5A2D73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8947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eaLnBrk="1" hangingPunct="1">
              <a:spcBef>
                <a:spcPct val="0"/>
              </a:spcBef>
            </a:pPr>
            <a:endParaRPr lang="en-US" dirty="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13</a:t>
            </a:fld>
            <a:endParaRPr lang="da-DK"/>
          </a:p>
        </p:txBody>
      </p:sp>
    </p:spTree>
    <p:extLst>
      <p:ext uri="{BB962C8B-B14F-4D97-AF65-F5344CB8AC3E}">
        <p14:creationId xmlns:p14="http://schemas.microsoft.com/office/powerpoint/2010/main" val="138044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eaLnBrk="1" hangingPunct="1">
              <a:spcBef>
                <a:spcPct val="0"/>
              </a:spcBef>
            </a:pPr>
            <a:endParaRPr lang="en-US" dirty="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14</a:t>
            </a:fld>
            <a:endParaRPr lang="da-DK"/>
          </a:p>
        </p:txBody>
      </p:sp>
    </p:spTree>
    <p:extLst>
      <p:ext uri="{BB962C8B-B14F-4D97-AF65-F5344CB8AC3E}">
        <p14:creationId xmlns:p14="http://schemas.microsoft.com/office/powerpoint/2010/main" val="245711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eaLnBrk="1" hangingPunct="1">
              <a:spcBef>
                <a:spcPct val="0"/>
              </a:spcBef>
            </a:pPr>
            <a:endParaRPr lang="en-US" dirty="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smtClean="0"/>
              <a:pPr/>
              <a:t>15</a:t>
            </a:fld>
            <a:endParaRPr lang="da-DK"/>
          </a:p>
        </p:txBody>
      </p:sp>
    </p:spTree>
    <p:extLst>
      <p:ext uri="{BB962C8B-B14F-4D97-AF65-F5344CB8AC3E}">
        <p14:creationId xmlns:p14="http://schemas.microsoft.com/office/powerpoint/2010/main" val="383112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19" name="Footer Placeholder 18"/>
          <p:cNvSpPr>
            <a:spLocks noGrp="1"/>
          </p:cNvSpPr>
          <p:nvPr>
            <p:ph type="ftr" sz="quarter" idx="11"/>
          </p:nvPr>
        </p:nvSpPr>
        <p:spPr/>
        <p:txBody>
          <a:bodyPr/>
          <a:lstStyle/>
          <a:p>
            <a:endParaRPr lang="en-US">
              <a:solidFill>
                <a:prstClr val="white">
                  <a:tint val="75000"/>
                </a:prstClr>
              </a:solidFill>
            </a:endParaRPr>
          </a:p>
        </p:txBody>
      </p:sp>
      <p:sp>
        <p:nvSpPr>
          <p:cNvPr id="27" name="Slide Number Placeholder 26"/>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8" name="Slide Number Placeholder 7"/>
          <p:cNvSpPr>
            <a:spLocks noGrp="1"/>
          </p:cNvSpPr>
          <p:nvPr>
            <p:ph type="sldNum" sz="quarter" idx="11"/>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
        <p:nvSpPr>
          <p:cNvPr id="9" name="Footer Placeholder 8"/>
          <p:cNvSpPr>
            <a:spLocks noGrp="1"/>
          </p:cNvSpPr>
          <p:nvPr>
            <p:ph type="ftr" sz="quarter" idx="12"/>
          </p:nvPr>
        </p:nvSpPr>
        <p:spPr/>
        <p:txBody>
          <a:bodyPr/>
          <a:lstStyle/>
          <a:p>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6965014-E3A6-7B40-9449-182947B5F523}" type="datetimeFigureOut">
              <a:rPr lang="en-US" smtClean="0">
                <a:solidFill>
                  <a:prstClr val="white">
                    <a:tint val="75000"/>
                  </a:prstClr>
                </a:solidFill>
              </a:rPr>
              <a:pPr/>
              <a:t>4/11/2017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67AEF1F-D446-0647-B688-E9EFB322BAF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defTabSz="457200"/>
            <a:fld id="{86965014-E3A6-7B40-9449-182947B5F523}" type="datetimeFigureOut">
              <a:rPr lang="en-US" smtClean="0">
                <a:solidFill>
                  <a:prstClr val="white">
                    <a:tint val="75000"/>
                  </a:prstClr>
                </a:solidFill>
              </a:rPr>
              <a:pPr defTabSz="457200"/>
              <a:t>4/11/2017</a:t>
            </a:fld>
            <a:endParaRPr lang="en-US">
              <a:solidFill>
                <a:prstClr val="white">
                  <a:tint val="75000"/>
                </a:prst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defTabSz="457200"/>
            <a:endParaRPr lang="en-US">
              <a:solidFill>
                <a:prstClr val="white">
                  <a:tint val="75000"/>
                </a:prst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457200"/>
            <a:fld id="{567AEF1F-D446-0647-B688-E9EFB322BAF3}" type="slidenum">
              <a:rPr lang="en-US" smtClean="0">
                <a:solidFill>
                  <a:prstClr val="white">
                    <a:tint val="75000"/>
                  </a:prstClr>
                </a:solidFill>
              </a:rPr>
              <a:pPr defTabSz="4572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16836" y="6521117"/>
            <a:ext cx="1768375" cy="209349"/>
          </a:xfrm>
          <a:prstGeom prst="rect">
            <a:avLst/>
          </a:prstGeom>
          <a:solidFill>
            <a:srgbClr val="3F3E44"/>
          </a:solidFill>
          <a:ln>
            <a:solidFill>
              <a:srgbClr val="414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37044"/>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997" y="5418852"/>
            <a:ext cx="1439148" cy="14391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81" y="6514424"/>
            <a:ext cx="752859" cy="215281"/>
          </a:xfrm>
          <a:prstGeom prst="rect">
            <a:avLst/>
          </a:prstGeom>
        </p:spPr>
      </p:pic>
    </p:spTree>
    <p:extLst>
      <p:ext uri="{BB962C8B-B14F-4D97-AF65-F5344CB8AC3E}">
        <p14:creationId xmlns:p14="http://schemas.microsoft.com/office/powerpoint/2010/main" val="124139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85800"/>
            <a:ext cx="9144001" cy="6332930"/>
          </a:xfrm>
          <a:prstGeom prst="rect">
            <a:avLst/>
          </a:prstGeom>
        </p:spPr>
      </p:pic>
      <p:sp>
        <p:nvSpPr>
          <p:cNvPr id="3" name="Rectangle 2"/>
          <p:cNvSpPr/>
          <p:nvPr/>
        </p:nvSpPr>
        <p:spPr>
          <a:xfrm>
            <a:off x="-5080" y="-152263"/>
            <a:ext cx="9144000" cy="97028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t>CURRENT LUER</a:t>
            </a:r>
            <a:r>
              <a:rPr lang="en-US" sz="3200" dirty="0"/>
              <a:t>			      </a:t>
            </a:r>
            <a:r>
              <a:rPr lang="en-US" sz="3200" b="1" u="sng" dirty="0"/>
              <a:t>NEW NRFit</a:t>
            </a:r>
            <a:r>
              <a:rPr lang="en-US" sz="3200" dirty="0"/>
              <a:t>	</a:t>
            </a:r>
          </a:p>
        </p:txBody>
      </p:sp>
      <p:sp>
        <p:nvSpPr>
          <p:cNvPr id="4" name="Rectangle 3"/>
          <p:cNvSpPr/>
          <p:nvPr/>
        </p:nvSpPr>
        <p:spPr>
          <a:xfrm>
            <a:off x="5414211" y="6340642"/>
            <a:ext cx="733926" cy="397042"/>
          </a:xfrm>
          <a:prstGeom prst="rect">
            <a:avLst/>
          </a:prstGeom>
          <a:solidFill>
            <a:srgbClr val="717173"/>
          </a:solidFill>
          <a:ln>
            <a:solidFill>
              <a:srgbClr val="71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4454" y="6340642"/>
            <a:ext cx="733926" cy="397042"/>
          </a:xfrm>
          <a:prstGeom prst="rect">
            <a:avLst/>
          </a:prstGeom>
          <a:solidFill>
            <a:srgbClr val="717173"/>
          </a:solidFill>
          <a:ln>
            <a:solidFill>
              <a:srgbClr val="71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04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Introducing </a:t>
            </a:r>
            <a:r>
              <a:rPr lang="en-US" dirty="0" err="1"/>
              <a:t>NRFit</a:t>
            </a:r>
            <a:r>
              <a:rPr lang="en-US" dirty="0"/>
              <a:t> the ISO 80369-6 Standard Connector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263"/>
            <a:ext cx="9144000" cy="7010263"/>
          </a:xfrm>
          <a:prstGeom prst="rect">
            <a:avLst/>
          </a:prstGeom>
        </p:spPr>
      </p:pic>
      <p:sp>
        <p:nvSpPr>
          <p:cNvPr id="6" name="Rectangle 5"/>
          <p:cNvSpPr/>
          <p:nvPr/>
        </p:nvSpPr>
        <p:spPr>
          <a:xfrm>
            <a:off x="-5080" y="-152263"/>
            <a:ext cx="9144000" cy="97028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t>CURRENT LUER </a:t>
            </a:r>
            <a:r>
              <a:rPr lang="en-US" sz="3200" dirty="0"/>
              <a:t>			      </a:t>
            </a:r>
            <a:r>
              <a:rPr lang="en-US" sz="3200" b="1" u="sng" dirty="0"/>
              <a:t>NEW NRFit</a:t>
            </a:r>
            <a:r>
              <a:rPr lang="en-US" sz="3200" dirty="0"/>
              <a:t>	</a:t>
            </a:r>
          </a:p>
        </p:txBody>
      </p:sp>
      <p:sp>
        <p:nvSpPr>
          <p:cNvPr id="3" name="Rectangle 2"/>
          <p:cNvSpPr/>
          <p:nvPr/>
        </p:nvSpPr>
        <p:spPr>
          <a:xfrm>
            <a:off x="5747083" y="6220326"/>
            <a:ext cx="2386263" cy="553453"/>
          </a:xfrm>
          <a:prstGeom prst="rect">
            <a:avLst/>
          </a:prstGeom>
          <a:solidFill>
            <a:srgbClr val="717173"/>
          </a:solidFill>
          <a:ln>
            <a:solidFill>
              <a:srgbClr val="71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13422" y="6472990"/>
            <a:ext cx="633661" cy="284747"/>
          </a:xfrm>
          <a:prstGeom prst="rect">
            <a:avLst/>
          </a:prstGeom>
          <a:solidFill>
            <a:srgbClr val="717173"/>
          </a:solidFill>
          <a:ln>
            <a:solidFill>
              <a:srgbClr val="71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1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063" y="1424621"/>
            <a:ext cx="7467600" cy="4916163"/>
          </a:xfrm>
        </p:spPr>
        <p:txBody>
          <a:bodyPr>
            <a:normAutofit lnSpcReduction="10000"/>
          </a:bodyPr>
          <a:lstStyle/>
          <a:p>
            <a:pPr marL="36576" indent="0">
              <a:buNone/>
            </a:pPr>
            <a:r>
              <a:rPr lang="en-US" sz="1800" b="1" dirty="0">
                <a:solidFill>
                  <a:srgbClr val="66CCFF"/>
                </a:solidFill>
              </a:rPr>
              <a:t>Epidural/Spinal Applications: </a:t>
            </a:r>
            <a:r>
              <a:rPr lang="en-US" sz="1700" dirty="0"/>
              <a:t>Spinal Needle, Epidural Needle, Filter Needle</a:t>
            </a:r>
            <a:r>
              <a:rPr lang="en-US" sz="1700" dirty="0" smtClean="0"/>
              <a:t>, </a:t>
            </a:r>
            <a:r>
              <a:rPr lang="en-US" sz="1700" dirty="0"/>
              <a:t>Drawing Up Needle, Drawing Up Straws, 0.2 Micron Disc Filter, 0.2 Micron Needle Filter, Infusion Pump Accessories, Patient Access Catheter Connector, Syringe to Syringe Transfer Device, Individually Packaged Slip Syringes, Slip Syringes, LOR Syringes, Epidural Stopcocks, Epidural Filter, Epidural Administration Sets, Spinal Manometer, Three way tap, Blood Patch Kit, Adapter for epidural blood patch</a:t>
            </a:r>
          </a:p>
          <a:p>
            <a:pPr marL="36576" indent="0">
              <a:buNone/>
            </a:pPr>
            <a:r>
              <a:rPr lang="en-US" sz="1800" b="1" dirty="0">
                <a:solidFill>
                  <a:srgbClr val="66CCFF"/>
                </a:solidFill>
              </a:rPr>
              <a:t>Major Regional Anesthesia: </a:t>
            </a:r>
            <a:r>
              <a:rPr lang="en-US" sz="1800" dirty="0"/>
              <a:t>Nerve block needles, Individually packaged Lock Syringes, Individually packaged draw up needles, Syringe Caps</a:t>
            </a:r>
          </a:p>
          <a:p>
            <a:pPr marL="36576" indent="0">
              <a:buNone/>
            </a:pPr>
            <a:r>
              <a:rPr lang="en-US" sz="1800" b="1" dirty="0">
                <a:solidFill>
                  <a:srgbClr val="66CCFF"/>
                </a:solidFill>
              </a:rPr>
              <a:t>Continuous Wound Infusion</a:t>
            </a:r>
            <a:r>
              <a:rPr lang="en-US" sz="1800" b="1" dirty="0"/>
              <a:t>:</a:t>
            </a:r>
            <a:r>
              <a:rPr lang="en-US" sz="1800" dirty="0"/>
              <a:t> Silastic LA Infusion Device, Catheter for Wound Infusion, Individually Packaged Lock Syringes, Individually Packaged Draw Up Needles</a:t>
            </a:r>
          </a:p>
          <a:p>
            <a:pPr marL="36576" indent="0">
              <a:buNone/>
            </a:pPr>
            <a:r>
              <a:rPr lang="en-US" sz="1800" b="1" dirty="0">
                <a:solidFill>
                  <a:srgbClr val="66CCFF"/>
                </a:solidFill>
              </a:rPr>
              <a:t>Equipment for Specialist Training:</a:t>
            </a:r>
            <a:r>
              <a:rPr lang="en-US" sz="1800" dirty="0">
                <a:solidFill>
                  <a:srgbClr val="66CCFF"/>
                </a:solidFill>
              </a:rPr>
              <a:t> </a:t>
            </a:r>
            <a:r>
              <a:rPr lang="en-US" sz="1800" dirty="0"/>
              <a:t>Omnaya Reservoir Needles, Huber Needles, Spinal Catheters, External Ventricular Drains, External Ventricular Accessories, RF Needles, RF Accessories, CSF Pressure Transducer Sets </a:t>
            </a:r>
          </a:p>
          <a:p>
            <a:pPr marL="36576" indent="0">
              <a:buNone/>
            </a:pPr>
            <a:endParaRPr lang="en-US" sz="1800" dirty="0"/>
          </a:p>
          <a:p>
            <a:pPr marL="36576" indent="0">
              <a:buNone/>
            </a:pPr>
            <a:r>
              <a:rPr lang="en-US" sz="1800" dirty="0" smtClean="0"/>
              <a:t>Note: It is important to speak </a:t>
            </a:r>
            <a:r>
              <a:rPr lang="en-US" sz="1800" dirty="0"/>
              <a:t>with your manufacturer to </a:t>
            </a:r>
            <a:r>
              <a:rPr lang="en-US" sz="1800" dirty="0" smtClean="0"/>
              <a:t>understand their </a:t>
            </a:r>
            <a:r>
              <a:rPr lang="en-US" sz="1800" dirty="0"/>
              <a:t>stance </a:t>
            </a:r>
            <a:r>
              <a:rPr lang="en-US" sz="1800" dirty="0" smtClean="0"/>
              <a:t>on a spinal introducer needle connector change. </a:t>
            </a:r>
            <a:endParaRPr lang="en-US" sz="1800" dirty="0"/>
          </a:p>
          <a:p>
            <a:pPr marL="36576" indent="0">
              <a:buNone/>
            </a:pPr>
            <a:endParaRPr lang="en-US" sz="1800" dirty="0"/>
          </a:p>
          <a:p>
            <a:pPr marL="36576" indent="0">
              <a:buNone/>
            </a:pPr>
            <a:endParaRPr lang="en-US" sz="1700" dirty="0"/>
          </a:p>
          <a:p>
            <a:pPr marL="36576" indent="0">
              <a:buNone/>
            </a:pPr>
            <a:endParaRPr lang="en-US" sz="1700" dirty="0"/>
          </a:p>
          <a:p>
            <a:pPr marL="36576" indent="0">
              <a:buNone/>
            </a:pPr>
            <a:endParaRPr lang="en-US" dirty="0"/>
          </a:p>
        </p:txBody>
      </p:sp>
      <p:sp>
        <p:nvSpPr>
          <p:cNvPr id="4" name="Rectangle 3"/>
          <p:cNvSpPr/>
          <p:nvPr/>
        </p:nvSpPr>
        <p:spPr>
          <a:xfrm>
            <a:off x="0" y="6244390"/>
            <a:ext cx="9144000" cy="613610"/>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63" y="6503343"/>
            <a:ext cx="752859" cy="2152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sp>
        <p:nvSpPr>
          <p:cNvPr id="7" name="Titel 5"/>
          <p:cNvSpPr txBox="1">
            <a:spLocks/>
          </p:cNvSpPr>
          <p:nvPr/>
        </p:nvSpPr>
        <p:spPr>
          <a:xfrm>
            <a:off x="434063" y="151518"/>
            <a:ext cx="6984776" cy="324632"/>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de-DE" sz="3600" dirty="0">
                <a:latin typeface="Roboto"/>
              </a:rPr>
              <a:t>Examples of Devices impacted by ISO 80369-6 (NRFit):</a:t>
            </a:r>
          </a:p>
        </p:txBody>
      </p:sp>
    </p:spTree>
    <p:extLst>
      <p:ext uri="{BB962C8B-B14F-4D97-AF65-F5344CB8AC3E}">
        <p14:creationId xmlns:p14="http://schemas.microsoft.com/office/powerpoint/2010/main" val="127175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729346" y="422026"/>
            <a:ext cx="7861300" cy="609600"/>
          </a:xfrm>
        </p:spPr>
        <p:txBody>
          <a:bodyPr>
            <a:noAutofit/>
          </a:bodyPr>
          <a:lstStyle/>
          <a:p>
            <a:r>
              <a:rPr lang="en-US" dirty="0"/>
              <a:t>US Neuraxial Products</a:t>
            </a:r>
            <a:br>
              <a:rPr lang="en-US" dirty="0"/>
            </a:br>
            <a:r>
              <a:rPr lang="en-US" dirty="0"/>
              <a:t>Estimated Launch Timelines</a:t>
            </a:r>
          </a:p>
        </p:txBody>
      </p:sp>
      <p:sp>
        <p:nvSpPr>
          <p:cNvPr id="32" name="Nedadgående pil 90"/>
          <p:cNvSpPr>
            <a:spLocks noChangeArrowheads="1"/>
          </p:cNvSpPr>
          <p:nvPr/>
        </p:nvSpPr>
        <p:spPr bwMode="auto">
          <a:xfrm>
            <a:off x="2217530" y="2390699"/>
            <a:ext cx="360680" cy="1253186"/>
          </a:xfrm>
          <a:prstGeom prst="downArrow">
            <a:avLst>
              <a:gd name="adj1" fmla="val 50000"/>
              <a:gd name="adj2" fmla="val 50004"/>
            </a:avLst>
          </a:prstGeom>
          <a:solidFill>
            <a:srgbClr val="FF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5" name="Rektangel 91"/>
          <p:cNvSpPr>
            <a:spLocks noChangeArrowheads="1"/>
          </p:cNvSpPr>
          <p:nvPr/>
        </p:nvSpPr>
        <p:spPr bwMode="auto">
          <a:xfrm>
            <a:off x="4178376" y="2306319"/>
            <a:ext cx="2218212" cy="70788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defTabSz="801688">
              <a:spcBef>
                <a:spcPts val="0"/>
              </a:spcBef>
            </a:pPr>
            <a:r>
              <a:rPr lang="en-US" sz="2000" b="1" noProof="1">
                <a:solidFill>
                  <a:srgbClr val="080808"/>
                </a:solidFill>
                <a:latin typeface="Calibri" pitchFamily="-111" charset="0"/>
                <a:cs typeface="Arial" charset="0"/>
              </a:rPr>
              <a:t>Neuraxial Kit Introduction </a:t>
            </a:r>
          </a:p>
        </p:txBody>
      </p:sp>
      <p:sp>
        <p:nvSpPr>
          <p:cNvPr id="47" name="Rektangel 91"/>
          <p:cNvSpPr>
            <a:spLocks noChangeArrowheads="1"/>
          </p:cNvSpPr>
          <p:nvPr/>
        </p:nvSpPr>
        <p:spPr bwMode="auto">
          <a:xfrm rot="19202158">
            <a:off x="127259" y="4810040"/>
            <a:ext cx="1310885" cy="646331"/>
          </a:xfrm>
          <a:prstGeom prst="rect">
            <a:avLst/>
          </a:prstGeom>
          <a:noFill/>
          <a:ln w="9525">
            <a:noFill/>
            <a:miter lim="800000"/>
            <a:headEnd/>
            <a:tailEnd/>
          </a:ln>
        </p:spPr>
        <p:txBody>
          <a:bodyPr wrap="square">
            <a:spAutoFit/>
          </a:bodyPr>
          <a:lstStyle/>
          <a:p>
            <a:pPr marL="342900" indent="-342900" algn="r" defTabSz="801688">
              <a:spcBef>
                <a:spcPts val="0"/>
              </a:spcBef>
            </a:pPr>
            <a:r>
              <a:rPr lang="en-US" b="1" i="1" noProof="1">
                <a:latin typeface="Calibri" pitchFamily="-111" charset="0"/>
                <a:cs typeface="Arial" charset="0"/>
              </a:rPr>
              <a:t>FDIS </a:t>
            </a:r>
          </a:p>
          <a:p>
            <a:pPr marL="342900" indent="-342900" algn="r" defTabSz="801688">
              <a:spcBef>
                <a:spcPts val="0"/>
              </a:spcBef>
            </a:pPr>
            <a:r>
              <a:rPr lang="en-US" b="1" i="1" noProof="1">
                <a:latin typeface="Calibri" pitchFamily="-111" charset="0"/>
                <a:cs typeface="Arial" charset="0"/>
              </a:rPr>
              <a:t>Approved</a:t>
            </a:r>
          </a:p>
        </p:txBody>
      </p:sp>
      <p:sp>
        <p:nvSpPr>
          <p:cNvPr id="48" name="Rektangel 91"/>
          <p:cNvSpPr>
            <a:spLocks noChangeArrowheads="1"/>
          </p:cNvSpPr>
          <p:nvPr/>
        </p:nvSpPr>
        <p:spPr bwMode="auto">
          <a:xfrm rot="19241250">
            <a:off x="196893" y="5425405"/>
            <a:ext cx="2454274" cy="646331"/>
          </a:xfrm>
          <a:prstGeom prst="rect">
            <a:avLst/>
          </a:prstGeom>
          <a:noFill/>
          <a:ln w="9525">
            <a:noFill/>
            <a:miter lim="800000"/>
            <a:headEnd/>
            <a:tailEnd/>
          </a:ln>
        </p:spPr>
        <p:txBody>
          <a:bodyPr wrap="square">
            <a:spAutoFit/>
          </a:bodyPr>
          <a:lstStyle/>
          <a:p>
            <a:pPr marL="342900" indent="-342900" algn="r" defTabSz="801688">
              <a:spcBef>
                <a:spcPts val="0"/>
              </a:spcBef>
            </a:pPr>
            <a:r>
              <a:rPr lang="en-US" b="1" i="1" noProof="1">
                <a:latin typeface="Calibri" pitchFamily="-111" charset="0"/>
                <a:cs typeface="Arial" charset="0"/>
              </a:rPr>
              <a:t>PUBLISHED </a:t>
            </a:r>
          </a:p>
          <a:p>
            <a:pPr marL="342900" indent="-342900" algn="r" defTabSz="801688">
              <a:spcBef>
                <a:spcPts val="0"/>
              </a:spcBef>
            </a:pPr>
            <a:r>
              <a:rPr lang="en-US" b="1" i="1" noProof="1">
                <a:latin typeface="Calibri" pitchFamily="-111" charset="0"/>
                <a:cs typeface="Arial" charset="0"/>
              </a:rPr>
              <a:t>ISO Standard</a:t>
            </a:r>
          </a:p>
        </p:txBody>
      </p:sp>
      <p:graphicFrame>
        <p:nvGraphicFramePr>
          <p:cNvPr id="50" name="Table 49"/>
          <p:cNvGraphicFramePr>
            <a:graphicFrameLocks noGrp="1"/>
          </p:cNvGraphicFramePr>
          <p:nvPr>
            <p:extLst>
              <p:ext uri="{D42A27DB-BD31-4B8C-83A1-F6EECF244321}">
                <p14:modId xmlns:p14="http://schemas.microsoft.com/office/powerpoint/2010/main" val="1150638918"/>
              </p:ext>
            </p:extLst>
          </p:nvPr>
        </p:nvGraphicFramePr>
        <p:xfrm>
          <a:off x="269850" y="3666304"/>
          <a:ext cx="8738699" cy="579120"/>
        </p:xfrm>
        <a:graphic>
          <a:graphicData uri="http://schemas.openxmlformats.org/drawingml/2006/table">
            <a:tbl>
              <a:tblPr firstRow="1" bandRow="1">
                <a:effectLst>
                  <a:outerShdw blurRad="203200" dist="203200" dir="5400000" algn="ctr" rotWithShape="0">
                    <a:schemeClr val="bg1">
                      <a:lumMod val="50000"/>
                    </a:schemeClr>
                  </a:outerShdw>
                </a:effectLst>
                <a:tableStyleId>{5C22544A-7EE6-4342-B048-85BDC9FD1C3A}</a:tableStyleId>
              </a:tblPr>
              <a:tblGrid>
                <a:gridCol w="487680">
                  <a:extLst>
                    <a:ext uri="{9D8B030D-6E8A-4147-A177-3AD203B41FA5}">
                      <a16:colId xmlns:a16="http://schemas.microsoft.com/office/drawing/2014/main" xmlns="" val="20000"/>
                    </a:ext>
                  </a:extLst>
                </a:gridCol>
                <a:gridCol w="487680">
                  <a:extLst>
                    <a:ext uri="{9D8B030D-6E8A-4147-A177-3AD203B41FA5}">
                      <a16:colId xmlns:a16="http://schemas.microsoft.com/office/drawing/2014/main" xmlns="" val="20001"/>
                    </a:ext>
                  </a:extLst>
                </a:gridCol>
                <a:gridCol w="586105">
                  <a:extLst>
                    <a:ext uri="{9D8B030D-6E8A-4147-A177-3AD203B41FA5}">
                      <a16:colId xmlns:a16="http://schemas.microsoft.com/office/drawing/2014/main" xmlns="" val="20002"/>
                    </a:ext>
                  </a:extLst>
                </a:gridCol>
                <a:gridCol w="517842">
                  <a:extLst>
                    <a:ext uri="{9D8B030D-6E8A-4147-A177-3AD203B41FA5}">
                      <a16:colId xmlns:a16="http://schemas.microsoft.com/office/drawing/2014/main" xmlns="" val="20003"/>
                    </a:ext>
                  </a:extLst>
                </a:gridCol>
                <a:gridCol w="551180">
                  <a:extLst>
                    <a:ext uri="{9D8B030D-6E8A-4147-A177-3AD203B41FA5}">
                      <a16:colId xmlns:a16="http://schemas.microsoft.com/office/drawing/2014/main" xmlns="" val="20004"/>
                    </a:ext>
                  </a:extLst>
                </a:gridCol>
                <a:gridCol w="530733">
                  <a:extLst>
                    <a:ext uri="{9D8B030D-6E8A-4147-A177-3AD203B41FA5}">
                      <a16:colId xmlns:a16="http://schemas.microsoft.com/office/drawing/2014/main" xmlns="" val="20005"/>
                    </a:ext>
                  </a:extLst>
                </a:gridCol>
                <a:gridCol w="579755">
                  <a:extLst>
                    <a:ext uri="{9D8B030D-6E8A-4147-A177-3AD203B41FA5}">
                      <a16:colId xmlns:a16="http://schemas.microsoft.com/office/drawing/2014/main" xmlns="" val="20006"/>
                    </a:ext>
                  </a:extLst>
                </a:gridCol>
                <a:gridCol w="535305">
                  <a:extLst>
                    <a:ext uri="{9D8B030D-6E8A-4147-A177-3AD203B41FA5}">
                      <a16:colId xmlns:a16="http://schemas.microsoft.com/office/drawing/2014/main" xmlns="" val="20007"/>
                    </a:ext>
                  </a:extLst>
                </a:gridCol>
                <a:gridCol w="645922">
                  <a:extLst>
                    <a:ext uri="{9D8B030D-6E8A-4147-A177-3AD203B41FA5}">
                      <a16:colId xmlns:a16="http://schemas.microsoft.com/office/drawing/2014/main" xmlns="" val="20008"/>
                    </a:ext>
                  </a:extLst>
                </a:gridCol>
                <a:gridCol w="514668">
                  <a:extLst>
                    <a:ext uri="{9D8B030D-6E8A-4147-A177-3AD203B41FA5}">
                      <a16:colId xmlns:a16="http://schemas.microsoft.com/office/drawing/2014/main" xmlns="" val="20009"/>
                    </a:ext>
                  </a:extLst>
                </a:gridCol>
                <a:gridCol w="487680">
                  <a:extLst>
                    <a:ext uri="{9D8B030D-6E8A-4147-A177-3AD203B41FA5}">
                      <a16:colId xmlns:a16="http://schemas.microsoft.com/office/drawing/2014/main" xmlns="" val="20010"/>
                    </a:ext>
                  </a:extLst>
                </a:gridCol>
                <a:gridCol w="559118">
                  <a:extLst>
                    <a:ext uri="{9D8B030D-6E8A-4147-A177-3AD203B41FA5}">
                      <a16:colId xmlns:a16="http://schemas.microsoft.com/office/drawing/2014/main" xmlns="" val="20011"/>
                    </a:ext>
                  </a:extLst>
                </a:gridCol>
                <a:gridCol w="536892">
                  <a:extLst>
                    <a:ext uri="{9D8B030D-6E8A-4147-A177-3AD203B41FA5}">
                      <a16:colId xmlns:a16="http://schemas.microsoft.com/office/drawing/2014/main" xmlns="" val="2110707694"/>
                    </a:ext>
                  </a:extLst>
                </a:gridCol>
                <a:gridCol w="522605">
                  <a:extLst>
                    <a:ext uri="{9D8B030D-6E8A-4147-A177-3AD203B41FA5}">
                      <a16:colId xmlns:a16="http://schemas.microsoft.com/office/drawing/2014/main" xmlns="" val="1163816960"/>
                    </a:ext>
                  </a:extLst>
                </a:gridCol>
                <a:gridCol w="568071">
                  <a:extLst>
                    <a:ext uri="{9D8B030D-6E8A-4147-A177-3AD203B41FA5}">
                      <a16:colId xmlns:a16="http://schemas.microsoft.com/office/drawing/2014/main" xmlns="" val="747083824"/>
                    </a:ext>
                  </a:extLst>
                </a:gridCol>
                <a:gridCol w="627463">
                  <a:extLst>
                    <a:ext uri="{9D8B030D-6E8A-4147-A177-3AD203B41FA5}">
                      <a16:colId xmlns:a16="http://schemas.microsoft.com/office/drawing/2014/main" xmlns="" val="1774588551"/>
                    </a:ext>
                  </a:extLst>
                </a:gridCol>
              </a:tblGrid>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Q1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Q2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Q3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Q4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Jan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Feb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Mar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Apr</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May </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Jun</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Jul</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Aug</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Sep</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Oct</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Nov</a:t>
                      </a:r>
                    </a:p>
                    <a:p>
                      <a:pPr marL="0" algn="ctr" defTabSz="914400" rtl="0" eaLnBrk="1" latinLnBrk="0" hangingPunct="1"/>
                      <a:r>
                        <a:rPr lang="en-US" sz="1600" b="1" kern="1200" dirty="0">
                          <a:solidFill>
                            <a:schemeClr val="lt1"/>
                          </a:solidFill>
                          <a:latin typeface="+mn-lt"/>
                          <a:ea typeface="+mn-ea"/>
                          <a:cs typeface="+mn-cs"/>
                        </a:rPr>
                        <a:t>‘17</a:t>
                      </a:r>
                    </a:p>
                  </a:txBody>
                  <a:tcPr/>
                </a:tc>
                <a:tc>
                  <a:txBody>
                    <a:bodyPr/>
                    <a:lstStyle/>
                    <a:p>
                      <a:pPr marL="0" algn="ctr" defTabSz="914400" rtl="0" eaLnBrk="1" latinLnBrk="0" hangingPunct="1"/>
                      <a:r>
                        <a:rPr lang="en-US" sz="1600" b="1" kern="1200" dirty="0">
                          <a:solidFill>
                            <a:schemeClr val="lt1"/>
                          </a:solidFill>
                          <a:latin typeface="+mn-lt"/>
                          <a:ea typeface="+mn-ea"/>
                          <a:cs typeface="+mn-cs"/>
                        </a:rPr>
                        <a:t>Dec</a:t>
                      </a:r>
                    </a:p>
                    <a:p>
                      <a:pPr marL="0" algn="ctr" defTabSz="914400" rtl="0" eaLnBrk="1" latinLnBrk="0" hangingPunct="1"/>
                      <a:r>
                        <a:rPr lang="en-US" sz="1600" b="1" kern="1200" dirty="0">
                          <a:solidFill>
                            <a:schemeClr val="lt1"/>
                          </a:solidFill>
                          <a:latin typeface="+mn-lt"/>
                          <a:ea typeface="+mn-ea"/>
                          <a:cs typeface="+mn-cs"/>
                        </a:rPr>
                        <a:t>‘17</a:t>
                      </a:r>
                    </a:p>
                  </a:txBody>
                  <a:tcPr/>
                </a:tc>
                <a:extLst>
                  <a:ext uri="{0D108BD9-81ED-4DB2-BD59-A6C34878D82A}">
                    <a16:rowId xmlns:a16="http://schemas.microsoft.com/office/drawing/2014/main" xmlns="" val="10000"/>
                  </a:ext>
                </a:extLst>
              </a:tr>
            </a:tbl>
          </a:graphicData>
        </a:graphic>
      </p:graphicFrame>
      <p:sp>
        <p:nvSpPr>
          <p:cNvPr id="51" name="Nedadgående pil 90"/>
          <p:cNvSpPr>
            <a:spLocks noChangeArrowheads="1"/>
          </p:cNvSpPr>
          <p:nvPr/>
        </p:nvSpPr>
        <p:spPr bwMode="auto">
          <a:xfrm>
            <a:off x="6037007" y="3022227"/>
            <a:ext cx="345440" cy="593805"/>
          </a:xfrm>
          <a:prstGeom prst="downArrow">
            <a:avLst>
              <a:gd name="adj1" fmla="val 50000"/>
              <a:gd name="adj2" fmla="val 50004"/>
            </a:avLst>
          </a:prstGeom>
          <a:solidFill>
            <a:srgbClr val="FF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3" name="Freeform 52"/>
          <p:cNvSpPr/>
          <p:nvPr/>
        </p:nvSpPr>
        <p:spPr>
          <a:xfrm flipV="1">
            <a:off x="556412" y="4330643"/>
            <a:ext cx="281788" cy="502920"/>
          </a:xfrm>
          <a:custGeom>
            <a:avLst/>
            <a:gdLst>
              <a:gd name="connsiteX0" fmla="*/ 0 w 873760"/>
              <a:gd name="connsiteY0" fmla="*/ 502920 h 502920"/>
              <a:gd name="connsiteX1" fmla="*/ 243840 w 873760"/>
              <a:gd name="connsiteY1" fmla="*/ 35560 h 502920"/>
              <a:gd name="connsiteX2" fmla="*/ 690880 w 873760"/>
              <a:gd name="connsiteY2" fmla="*/ 289560 h 502920"/>
              <a:gd name="connsiteX3" fmla="*/ 873760 w 873760"/>
              <a:gd name="connsiteY3" fmla="*/ 116840 h 502920"/>
            </a:gdLst>
            <a:ahLst/>
            <a:cxnLst>
              <a:cxn ang="0">
                <a:pos x="connsiteX0" y="connsiteY0"/>
              </a:cxn>
              <a:cxn ang="0">
                <a:pos x="connsiteX1" y="connsiteY1"/>
              </a:cxn>
              <a:cxn ang="0">
                <a:pos x="connsiteX2" y="connsiteY2"/>
              </a:cxn>
              <a:cxn ang="0">
                <a:pos x="connsiteX3" y="connsiteY3"/>
              </a:cxn>
            </a:cxnLst>
            <a:rect l="l" t="t" r="r" b="b"/>
            <a:pathLst>
              <a:path w="873760" h="502920">
                <a:moveTo>
                  <a:pt x="0" y="502920"/>
                </a:moveTo>
                <a:cubicBezTo>
                  <a:pt x="64346" y="287020"/>
                  <a:pt x="128693" y="71120"/>
                  <a:pt x="243840" y="35560"/>
                </a:cubicBezTo>
                <a:cubicBezTo>
                  <a:pt x="358987" y="0"/>
                  <a:pt x="585893" y="276013"/>
                  <a:pt x="690880" y="289560"/>
                </a:cubicBezTo>
                <a:cubicBezTo>
                  <a:pt x="795867" y="303107"/>
                  <a:pt x="834813" y="209973"/>
                  <a:pt x="873760" y="116840"/>
                </a:cubicBezTo>
              </a:path>
            </a:pathLst>
          </a:cu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Freeform 53"/>
          <p:cNvSpPr/>
          <p:nvPr/>
        </p:nvSpPr>
        <p:spPr>
          <a:xfrm flipV="1">
            <a:off x="1448121" y="4330643"/>
            <a:ext cx="404012" cy="640080"/>
          </a:xfrm>
          <a:custGeom>
            <a:avLst/>
            <a:gdLst>
              <a:gd name="connsiteX0" fmla="*/ 0 w 873760"/>
              <a:gd name="connsiteY0" fmla="*/ 502920 h 502920"/>
              <a:gd name="connsiteX1" fmla="*/ 243840 w 873760"/>
              <a:gd name="connsiteY1" fmla="*/ 35560 h 502920"/>
              <a:gd name="connsiteX2" fmla="*/ 690880 w 873760"/>
              <a:gd name="connsiteY2" fmla="*/ 289560 h 502920"/>
              <a:gd name="connsiteX3" fmla="*/ 873760 w 873760"/>
              <a:gd name="connsiteY3" fmla="*/ 116840 h 502920"/>
            </a:gdLst>
            <a:ahLst/>
            <a:cxnLst>
              <a:cxn ang="0">
                <a:pos x="connsiteX0" y="connsiteY0"/>
              </a:cxn>
              <a:cxn ang="0">
                <a:pos x="connsiteX1" y="connsiteY1"/>
              </a:cxn>
              <a:cxn ang="0">
                <a:pos x="connsiteX2" y="connsiteY2"/>
              </a:cxn>
              <a:cxn ang="0">
                <a:pos x="connsiteX3" y="connsiteY3"/>
              </a:cxn>
            </a:cxnLst>
            <a:rect l="l" t="t" r="r" b="b"/>
            <a:pathLst>
              <a:path w="873760" h="502920">
                <a:moveTo>
                  <a:pt x="0" y="502920"/>
                </a:moveTo>
                <a:cubicBezTo>
                  <a:pt x="64346" y="287020"/>
                  <a:pt x="128693" y="71120"/>
                  <a:pt x="243840" y="35560"/>
                </a:cubicBezTo>
                <a:cubicBezTo>
                  <a:pt x="358987" y="0"/>
                  <a:pt x="585893" y="276013"/>
                  <a:pt x="690880" y="289560"/>
                </a:cubicBezTo>
                <a:cubicBezTo>
                  <a:pt x="795867" y="303107"/>
                  <a:pt x="834813" y="209973"/>
                  <a:pt x="873760" y="116840"/>
                </a:cubicBezTo>
              </a:path>
            </a:pathLst>
          </a:cu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56" name="Rektangel 91"/>
          <p:cNvSpPr>
            <a:spLocks noChangeArrowheads="1"/>
          </p:cNvSpPr>
          <p:nvPr/>
        </p:nvSpPr>
        <p:spPr bwMode="auto">
          <a:xfrm>
            <a:off x="1602808" y="1769479"/>
            <a:ext cx="1590123"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defTabSz="801688">
              <a:spcBef>
                <a:spcPts val="0"/>
              </a:spcBef>
            </a:pPr>
            <a:r>
              <a:rPr lang="en-US" sz="2000" b="1" noProof="1">
                <a:solidFill>
                  <a:srgbClr val="080808"/>
                </a:solidFill>
                <a:latin typeface="Calibri" pitchFamily="-111" charset="0"/>
                <a:cs typeface="Arial" charset="0"/>
              </a:rPr>
              <a:t>AB444 Epidural Deadline</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8" y="6462701"/>
            <a:ext cx="752859" cy="215281"/>
          </a:xfrm>
          <a:prstGeom prst="rect">
            <a:avLst/>
          </a:prstGeom>
        </p:spPr>
      </p:pic>
      <p:sp>
        <p:nvSpPr>
          <p:cNvPr id="22" name="Rektangel 91"/>
          <p:cNvSpPr>
            <a:spLocks noChangeArrowheads="1"/>
          </p:cNvSpPr>
          <p:nvPr/>
        </p:nvSpPr>
        <p:spPr bwMode="auto">
          <a:xfrm rot="19241250">
            <a:off x="990393" y="5612603"/>
            <a:ext cx="2454274" cy="646331"/>
          </a:xfrm>
          <a:prstGeom prst="rect">
            <a:avLst/>
          </a:prstGeom>
          <a:noFill/>
          <a:ln w="9525">
            <a:noFill/>
            <a:miter lim="800000"/>
            <a:headEnd/>
            <a:tailEnd/>
          </a:ln>
        </p:spPr>
        <p:txBody>
          <a:bodyPr wrap="square">
            <a:spAutoFit/>
          </a:bodyPr>
          <a:lstStyle/>
          <a:p>
            <a:pPr marL="342900" indent="-342900" algn="r" defTabSz="801688">
              <a:spcBef>
                <a:spcPts val="0"/>
              </a:spcBef>
            </a:pPr>
            <a:r>
              <a:rPr lang="en-US" b="1" i="1" noProof="1">
                <a:latin typeface="Calibri" pitchFamily="-111" charset="0"/>
                <a:cs typeface="Arial" charset="0"/>
              </a:rPr>
              <a:t>FDA Recognized Standard</a:t>
            </a:r>
          </a:p>
        </p:txBody>
      </p:sp>
      <p:sp>
        <p:nvSpPr>
          <p:cNvPr id="18" name="Rectangle 17"/>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sp>
        <p:nvSpPr>
          <p:cNvPr id="19" name="Rektangel 91"/>
          <p:cNvSpPr>
            <a:spLocks noChangeArrowheads="1"/>
          </p:cNvSpPr>
          <p:nvPr/>
        </p:nvSpPr>
        <p:spPr bwMode="auto">
          <a:xfrm>
            <a:off x="7047405" y="1953256"/>
            <a:ext cx="1811391"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defTabSz="801688">
              <a:spcBef>
                <a:spcPts val="0"/>
              </a:spcBef>
            </a:pPr>
            <a:r>
              <a:rPr lang="en-US" sz="2000" b="1" noProof="1">
                <a:solidFill>
                  <a:srgbClr val="080808"/>
                </a:solidFill>
                <a:latin typeface="Calibri" pitchFamily="-111" charset="0"/>
                <a:cs typeface="Arial" charset="0"/>
              </a:rPr>
              <a:t>Neuraxial Pump Set Introduction </a:t>
            </a:r>
          </a:p>
        </p:txBody>
      </p:sp>
      <p:sp>
        <p:nvSpPr>
          <p:cNvPr id="20" name="Nedadgående pil 90"/>
          <p:cNvSpPr>
            <a:spLocks noChangeArrowheads="1"/>
          </p:cNvSpPr>
          <p:nvPr/>
        </p:nvSpPr>
        <p:spPr bwMode="auto">
          <a:xfrm>
            <a:off x="7780380" y="2971955"/>
            <a:ext cx="345440" cy="593805"/>
          </a:xfrm>
          <a:prstGeom prst="downArrow">
            <a:avLst>
              <a:gd name="adj1" fmla="val 50000"/>
              <a:gd name="adj2" fmla="val 50004"/>
            </a:avLst>
          </a:prstGeom>
          <a:solidFill>
            <a:srgbClr val="FF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2" name="TextBox 1"/>
          <p:cNvSpPr txBox="1"/>
          <p:nvPr/>
        </p:nvSpPr>
        <p:spPr>
          <a:xfrm>
            <a:off x="3445174" y="4591960"/>
            <a:ext cx="5625362" cy="923330"/>
          </a:xfrm>
          <a:prstGeom prst="rect">
            <a:avLst/>
          </a:prstGeom>
          <a:noFill/>
        </p:spPr>
        <p:txBody>
          <a:bodyPr wrap="square" rtlCol="0">
            <a:spAutoFit/>
          </a:bodyPr>
          <a:lstStyle/>
          <a:p>
            <a:r>
              <a:rPr lang="en-US" dirty="0"/>
              <a:t>Final time lines are dependent on sufficient inventory and regulatory clearances. Consult individual manufacturers for specifics.</a:t>
            </a:r>
          </a:p>
        </p:txBody>
      </p:sp>
      <p:sp>
        <p:nvSpPr>
          <p:cNvPr id="21" name="Nedadgående pil 90"/>
          <p:cNvSpPr>
            <a:spLocks noChangeArrowheads="1"/>
          </p:cNvSpPr>
          <p:nvPr/>
        </p:nvSpPr>
        <p:spPr bwMode="auto">
          <a:xfrm>
            <a:off x="4162132" y="3020709"/>
            <a:ext cx="345440" cy="593805"/>
          </a:xfrm>
          <a:prstGeom prst="downArrow">
            <a:avLst>
              <a:gd name="adj1" fmla="val 50000"/>
              <a:gd name="adj2" fmla="val 50004"/>
            </a:avLst>
          </a:prstGeom>
          <a:solidFill>
            <a:srgbClr val="FF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Tree>
    <p:extLst>
      <p:ext uri="{BB962C8B-B14F-4D97-AF65-F5344CB8AC3E}">
        <p14:creationId xmlns:p14="http://schemas.microsoft.com/office/powerpoint/2010/main" val="342385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729346" y="422026"/>
            <a:ext cx="7861300" cy="609600"/>
          </a:xfrm>
        </p:spPr>
        <p:txBody>
          <a:bodyPr>
            <a:noAutofit/>
          </a:bodyPr>
          <a:lstStyle/>
          <a:p>
            <a:r>
              <a:rPr lang="en-US" dirty="0"/>
              <a:t>AB444 – CA Misconnection Law </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8" y="6462701"/>
            <a:ext cx="752859" cy="215281"/>
          </a:xfrm>
          <a:prstGeom prst="rect">
            <a:avLst/>
          </a:prstGeom>
        </p:spPr>
      </p:pic>
      <p:sp>
        <p:nvSpPr>
          <p:cNvPr id="18" name="Rectangle 17"/>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sp>
        <p:nvSpPr>
          <p:cNvPr id="2" name="TextBox 1"/>
          <p:cNvSpPr txBox="1"/>
          <p:nvPr/>
        </p:nvSpPr>
        <p:spPr>
          <a:xfrm>
            <a:off x="953729" y="2025445"/>
            <a:ext cx="6096000" cy="3088025"/>
          </a:xfrm>
          <a:prstGeom prst="rect">
            <a:avLst/>
          </a:prstGeom>
          <a:noFill/>
        </p:spPr>
        <p:txBody>
          <a:bodyPr wrap="square" rtlCol="0">
            <a:spAutoFit/>
          </a:bodyPr>
          <a:lstStyle/>
          <a:p>
            <a:pPr marL="285750" lvl="0" indent="-285750">
              <a:spcBef>
                <a:spcPts val="800"/>
              </a:spcBef>
              <a:buClr>
                <a:srgbClr val="0F9BC7"/>
              </a:buClr>
              <a:buFont typeface="Wingdings" panose="05000000000000000000" pitchFamily="2" charset="2"/>
              <a:buChar char="§"/>
            </a:pPr>
            <a:r>
              <a:rPr lang="en-US" dirty="0">
                <a:latin typeface="Arial"/>
              </a:rPr>
              <a:t>AB444 signed into law August 8, 2015</a:t>
            </a:r>
          </a:p>
          <a:p>
            <a:pPr marL="285750" lvl="0" indent="-285750">
              <a:spcBef>
                <a:spcPts val="800"/>
              </a:spcBef>
              <a:buClr>
                <a:srgbClr val="0F9BC7"/>
              </a:buClr>
              <a:buFont typeface="Wingdings" panose="05000000000000000000" pitchFamily="2" charset="2"/>
              <a:buChar char="§"/>
            </a:pPr>
            <a:r>
              <a:rPr lang="en-US" dirty="0">
                <a:latin typeface="Arial"/>
              </a:rPr>
              <a:t>Patient Safety Provisions for California Healthcare Facilities</a:t>
            </a:r>
          </a:p>
          <a:p>
            <a:pPr lvl="1" indent="-285750">
              <a:spcBef>
                <a:spcPts val="600"/>
              </a:spcBef>
              <a:buClr>
                <a:srgbClr val="0F9BC7"/>
              </a:buClr>
              <a:buFont typeface="Arial" panose="020B0604020202020204" pitchFamily="34" charset="0"/>
              <a:buChar char="•"/>
            </a:pPr>
            <a:r>
              <a:rPr lang="en-US" sz="1600" dirty="0">
                <a:latin typeface="Arial"/>
              </a:rPr>
              <a:t>January 2016 - IV equipment with cross compatibility are prohibited from use except in emergency situations</a:t>
            </a:r>
          </a:p>
          <a:p>
            <a:pPr lvl="1" indent="-285750">
              <a:spcBef>
                <a:spcPts val="600"/>
              </a:spcBef>
              <a:buClr>
                <a:srgbClr val="0F9BC7"/>
              </a:buClr>
              <a:buFont typeface="Arial" panose="020B0604020202020204" pitchFamily="34" charset="0"/>
              <a:buChar char="•"/>
            </a:pPr>
            <a:r>
              <a:rPr lang="en-US" sz="1600" dirty="0">
                <a:latin typeface="Arial"/>
              </a:rPr>
              <a:t>July 2016 – Enteral equipment with cross compatibility are prohibited from use except in emergency situations</a:t>
            </a:r>
          </a:p>
          <a:p>
            <a:pPr lvl="1" indent="-285750">
              <a:spcBef>
                <a:spcPts val="600"/>
              </a:spcBef>
              <a:buClr>
                <a:srgbClr val="0F9BC7"/>
              </a:buClr>
              <a:buFont typeface="Arial" panose="020B0604020202020204" pitchFamily="34" charset="0"/>
              <a:buChar char="•"/>
            </a:pPr>
            <a:r>
              <a:rPr lang="en-US" sz="1600" dirty="0">
                <a:latin typeface="Arial"/>
              </a:rPr>
              <a:t>January 2017 – Epidural equipment with cross compatibility are prohibited from use except in emergency situations	</a:t>
            </a:r>
          </a:p>
          <a:p>
            <a:pPr marL="285750" indent="-285750">
              <a:spcBef>
                <a:spcPts val="600"/>
              </a:spcBef>
              <a:buClr>
                <a:srgbClr val="0F9BC7"/>
              </a:buClr>
              <a:buFont typeface="Wingdings" panose="05000000000000000000" pitchFamily="2" charset="2"/>
              <a:buChar char="§"/>
            </a:pPr>
            <a:r>
              <a:rPr lang="en-US" dirty="0">
                <a:latin typeface="Arial"/>
              </a:rPr>
              <a:t>No Reported Enforcement</a:t>
            </a:r>
            <a:endParaRPr lang="en-US" dirty="0"/>
          </a:p>
        </p:txBody>
      </p:sp>
    </p:spTree>
    <p:extLst>
      <p:ext uri="{BB962C8B-B14F-4D97-AF65-F5344CB8AC3E}">
        <p14:creationId xmlns:p14="http://schemas.microsoft.com/office/powerpoint/2010/main" val="349419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729346" y="422026"/>
            <a:ext cx="7861300" cy="609600"/>
          </a:xfrm>
        </p:spPr>
        <p:txBody>
          <a:bodyPr>
            <a:noAutofit/>
          </a:bodyPr>
          <a:lstStyle/>
          <a:p>
            <a:r>
              <a:rPr lang="en-US" dirty="0"/>
              <a:t>FDA Actions</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8" y="6462701"/>
            <a:ext cx="752859" cy="215281"/>
          </a:xfrm>
          <a:prstGeom prst="rect">
            <a:avLst/>
          </a:prstGeom>
        </p:spPr>
      </p:pic>
      <p:sp>
        <p:nvSpPr>
          <p:cNvPr id="18" name="Rectangle 17"/>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sp>
        <p:nvSpPr>
          <p:cNvPr id="2" name="TextBox 1"/>
          <p:cNvSpPr txBox="1"/>
          <p:nvPr/>
        </p:nvSpPr>
        <p:spPr>
          <a:xfrm>
            <a:off x="206477" y="2311521"/>
            <a:ext cx="4215492" cy="1682512"/>
          </a:xfrm>
          <a:prstGeom prst="rect">
            <a:avLst/>
          </a:prstGeom>
          <a:noFill/>
        </p:spPr>
        <p:txBody>
          <a:bodyPr wrap="square" rtlCol="0">
            <a:spAutoFit/>
          </a:bodyPr>
          <a:lstStyle/>
          <a:p>
            <a:pPr marL="285750" lvl="0" indent="-285750">
              <a:spcBef>
                <a:spcPts val="800"/>
              </a:spcBef>
              <a:buClr>
                <a:srgbClr val="0F9BC7"/>
              </a:buClr>
              <a:buFont typeface="Wingdings" panose="05000000000000000000" pitchFamily="2" charset="2"/>
              <a:buChar char="§"/>
            </a:pPr>
            <a:r>
              <a:rPr lang="en-US" dirty="0">
                <a:latin typeface="Arial"/>
              </a:rPr>
              <a:t>2010 Warning letter</a:t>
            </a:r>
          </a:p>
          <a:p>
            <a:pPr marL="285750" lvl="0" indent="-285750">
              <a:spcBef>
                <a:spcPts val="800"/>
              </a:spcBef>
              <a:buClr>
                <a:srgbClr val="0F9BC7"/>
              </a:buClr>
              <a:buFont typeface="Wingdings" panose="05000000000000000000" pitchFamily="2" charset="2"/>
              <a:buChar char="§"/>
            </a:pPr>
            <a:r>
              <a:rPr lang="en-US" dirty="0">
                <a:latin typeface="Arial"/>
              </a:rPr>
              <a:t>Recognition of ISO standard 80369</a:t>
            </a:r>
          </a:p>
          <a:p>
            <a:pPr marL="285750" lvl="0" indent="-285750">
              <a:spcBef>
                <a:spcPts val="800"/>
              </a:spcBef>
              <a:buClr>
                <a:srgbClr val="0F9BC7"/>
              </a:buClr>
              <a:buFont typeface="Wingdings" panose="05000000000000000000" pitchFamily="2" charset="2"/>
              <a:buChar char="§"/>
            </a:pPr>
            <a:r>
              <a:rPr lang="en-US" dirty="0">
                <a:latin typeface="Arial"/>
              </a:rPr>
              <a:t>Continuing cooperation with ISO committee to assist stakeholder conversion efforts</a:t>
            </a:r>
          </a:p>
        </p:txBody>
      </p:sp>
      <p:pic>
        <p:nvPicPr>
          <p:cNvPr id="4" name="Picture 3"/>
          <p:cNvPicPr>
            <a:picLocks noChangeAspect="1"/>
          </p:cNvPicPr>
          <p:nvPr/>
        </p:nvPicPr>
        <p:blipFill rotWithShape="1">
          <a:blip r:embed="rId5"/>
          <a:srcRect t="3412" b="26726"/>
          <a:stretch/>
        </p:blipFill>
        <p:spPr>
          <a:xfrm>
            <a:off x="4864421" y="3701"/>
            <a:ext cx="4171423" cy="3495266"/>
          </a:xfrm>
          <a:prstGeom prst="rect">
            <a:avLst/>
          </a:prstGeom>
        </p:spPr>
      </p:pic>
      <p:pic>
        <p:nvPicPr>
          <p:cNvPr id="3" name="Picture 2"/>
          <p:cNvPicPr>
            <a:picLocks noChangeAspect="1"/>
          </p:cNvPicPr>
          <p:nvPr/>
        </p:nvPicPr>
        <p:blipFill>
          <a:blip r:embed="rId6"/>
          <a:stretch>
            <a:fillRect/>
          </a:stretch>
        </p:blipFill>
        <p:spPr>
          <a:xfrm>
            <a:off x="5053688" y="3390767"/>
            <a:ext cx="2320505" cy="2820877"/>
          </a:xfrm>
          <a:prstGeom prst="rect">
            <a:avLst/>
          </a:prstGeom>
        </p:spPr>
      </p:pic>
    </p:spTree>
    <p:extLst>
      <p:ext uri="{BB962C8B-B14F-4D97-AF65-F5344CB8AC3E}">
        <p14:creationId xmlns:p14="http://schemas.microsoft.com/office/powerpoint/2010/main" val="246951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11141442"/>
              </p:ext>
            </p:extLst>
          </p:nvPr>
        </p:nvGraphicFramePr>
        <p:xfrm>
          <a:off x="516848" y="1706379"/>
          <a:ext cx="8274571" cy="3912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40380" y="472792"/>
            <a:ext cx="5516380" cy="830997"/>
          </a:xfrm>
          <a:prstGeom prst="rect">
            <a:avLst/>
          </a:prstGeom>
          <a:noFill/>
        </p:spPr>
        <p:txBody>
          <a:bodyPr wrap="square" rtlCol="0">
            <a:spAutoFit/>
          </a:bodyPr>
          <a:lstStyle/>
          <a:p>
            <a:r>
              <a:rPr lang="en-US" sz="4800" dirty="0"/>
              <a:t>Process &amp; Timeline </a:t>
            </a:r>
          </a:p>
        </p:txBody>
      </p:sp>
      <p:sp>
        <p:nvSpPr>
          <p:cNvPr id="7" name="Rectangle 6"/>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63" y="6503343"/>
            <a:ext cx="752859" cy="215281"/>
          </a:xfrm>
          <a:prstGeom prst="rect">
            <a:avLst/>
          </a:prstGeom>
        </p:spPr>
      </p:pic>
    </p:spTree>
    <p:extLst>
      <p:ext uri="{BB962C8B-B14F-4D97-AF65-F5344CB8AC3E}">
        <p14:creationId xmlns:p14="http://schemas.microsoft.com/office/powerpoint/2010/main" val="210629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818" y="212673"/>
            <a:ext cx="8030157" cy="1323439"/>
          </a:xfrm>
          <a:prstGeom prst="rect">
            <a:avLst/>
          </a:prstGeom>
          <a:noFill/>
        </p:spPr>
        <p:txBody>
          <a:bodyPr wrap="square" rtlCol="0">
            <a:spAutoFit/>
          </a:bodyPr>
          <a:lstStyle/>
          <a:p>
            <a:r>
              <a:rPr lang="en-US" sz="4800" dirty="0"/>
              <a:t>Internal Team Awareness</a:t>
            </a:r>
          </a:p>
          <a:p>
            <a:r>
              <a:rPr lang="en-US" sz="1600" dirty="0"/>
              <a:t>  </a:t>
            </a:r>
          </a:p>
          <a:p>
            <a:r>
              <a:rPr lang="en-US" sz="1600" dirty="0"/>
              <a:t>Build your cross-functional team.</a:t>
            </a:r>
          </a:p>
        </p:txBody>
      </p:sp>
      <p:graphicFrame>
        <p:nvGraphicFramePr>
          <p:cNvPr id="8" name="Diagram 7"/>
          <p:cNvGraphicFramePr/>
          <p:nvPr>
            <p:extLst>
              <p:ext uri="{D42A27DB-BD31-4B8C-83A1-F6EECF244321}">
                <p14:modId xmlns:p14="http://schemas.microsoft.com/office/powerpoint/2010/main" val="436949524"/>
              </p:ext>
            </p:extLst>
          </p:nvPr>
        </p:nvGraphicFramePr>
        <p:xfrm>
          <a:off x="962510" y="940121"/>
          <a:ext cx="8181490" cy="542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63" y="6503343"/>
            <a:ext cx="752859" cy="215281"/>
          </a:xfrm>
          <a:prstGeom prst="rect">
            <a:avLst/>
          </a:prstGeom>
        </p:spPr>
      </p:pic>
    </p:spTree>
    <p:extLst>
      <p:ext uri="{BB962C8B-B14F-4D97-AF65-F5344CB8AC3E}">
        <p14:creationId xmlns:p14="http://schemas.microsoft.com/office/powerpoint/2010/main" val="199086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063" y="205667"/>
            <a:ext cx="7341589" cy="830997"/>
          </a:xfrm>
          <a:prstGeom prst="rect">
            <a:avLst/>
          </a:prstGeom>
          <a:noFill/>
        </p:spPr>
        <p:txBody>
          <a:bodyPr wrap="square" rtlCol="0">
            <a:spAutoFit/>
          </a:bodyPr>
          <a:lstStyle/>
          <a:p>
            <a:r>
              <a:rPr lang="en-US" sz="4800" dirty="0">
                <a:latin typeface="Roboto"/>
              </a:rPr>
              <a:t>Internal Meetings  </a:t>
            </a:r>
          </a:p>
        </p:txBody>
      </p:sp>
      <p:graphicFrame>
        <p:nvGraphicFramePr>
          <p:cNvPr id="2" name="Table 1"/>
          <p:cNvGraphicFramePr>
            <a:graphicFrameLocks noGrp="1"/>
          </p:cNvGraphicFramePr>
          <p:nvPr>
            <p:extLst>
              <p:ext uri="{D42A27DB-BD31-4B8C-83A1-F6EECF244321}">
                <p14:modId xmlns:p14="http://schemas.microsoft.com/office/powerpoint/2010/main" val="2142810434"/>
              </p:ext>
            </p:extLst>
          </p:nvPr>
        </p:nvGraphicFramePr>
        <p:xfrm>
          <a:off x="810492" y="1302372"/>
          <a:ext cx="6668752" cy="1280160"/>
        </p:xfrm>
        <a:graphic>
          <a:graphicData uri="http://schemas.openxmlformats.org/drawingml/2006/table">
            <a:tbl>
              <a:tblPr firstRow="1" bandRow="1">
                <a:tableStyleId>{5C22544A-7EE6-4342-B048-85BDC9FD1C3A}</a:tableStyleId>
              </a:tblPr>
              <a:tblGrid>
                <a:gridCol w="1667188">
                  <a:extLst>
                    <a:ext uri="{9D8B030D-6E8A-4147-A177-3AD203B41FA5}">
                      <a16:colId xmlns:a16="http://schemas.microsoft.com/office/drawing/2014/main" xmlns="" val="20000"/>
                    </a:ext>
                  </a:extLst>
                </a:gridCol>
                <a:gridCol w="1667188">
                  <a:extLst>
                    <a:ext uri="{9D8B030D-6E8A-4147-A177-3AD203B41FA5}">
                      <a16:colId xmlns:a16="http://schemas.microsoft.com/office/drawing/2014/main" xmlns="" val="20001"/>
                    </a:ext>
                  </a:extLst>
                </a:gridCol>
                <a:gridCol w="1562724">
                  <a:extLst>
                    <a:ext uri="{9D8B030D-6E8A-4147-A177-3AD203B41FA5}">
                      <a16:colId xmlns:a16="http://schemas.microsoft.com/office/drawing/2014/main" xmlns="" val="20002"/>
                    </a:ext>
                  </a:extLst>
                </a:gridCol>
                <a:gridCol w="1771652">
                  <a:extLst>
                    <a:ext uri="{9D8B030D-6E8A-4147-A177-3AD203B41FA5}">
                      <a16:colId xmlns:a16="http://schemas.microsoft.com/office/drawing/2014/main" xmlns="" val="20003"/>
                    </a:ext>
                  </a:extLst>
                </a:gridCol>
              </a:tblGrid>
              <a:tr h="315837">
                <a:tc>
                  <a:txBody>
                    <a:bodyPr/>
                    <a:lstStyle/>
                    <a:p>
                      <a:r>
                        <a:rPr lang="en-US" dirty="0"/>
                        <a:t>Date</a:t>
                      </a:r>
                    </a:p>
                  </a:txBody>
                  <a:tcPr>
                    <a:solidFill>
                      <a:schemeClr val="accent1">
                        <a:lumMod val="75000"/>
                      </a:schemeClr>
                    </a:solidFill>
                  </a:tcPr>
                </a:tc>
                <a:tc>
                  <a:txBody>
                    <a:bodyPr/>
                    <a:lstStyle/>
                    <a:p>
                      <a:r>
                        <a:rPr lang="en-US" dirty="0"/>
                        <a:t>Task </a:t>
                      </a:r>
                    </a:p>
                  </a:txBody>
                  <a:tcPr>
                    <a:solidFill>
                      <a:schemeClr val="accent1">
                        <a:lumMod val="75000"/>
                      </a:schemeClr>
                    </a:solidFill>
                  </a:tcPr>
                </a:tc>
                <a:tc>
                  <a:txBody>
                    <a:bodyPr/>
                    <a:lstStyle/>
                    <a:p>
                      <a:r>
                        <a:rPr lang="en-US" dirty="0"/>
                        <a:t>Owner</a:t>
                      </a:r>
                    </a:p>
                  </a:txBody>
                  <a:tcPr>
                    <a:solidFill>
                      <a:schemeClr val="accent1">
                        <a:lumMod val="75000"/>
                      </a:schemeClr>
                    </a:solidFill>
                  </a:tcPr>
                </a:tc>
                <a:tc>
                  <a:txBody>
                    <a:bodyPr/>
                    <a:lstStyle/>
                    <a:p>
                      <a:r>
                        <a:rPr lang="en-US" dirty="0"/>
                        <a:t>Status</a:t>
                      </a:r>
                    </a:p>
                  </a:txBody>
                  <a:tcPr>
                    <a:solidFill>
                      <a:schemeClr val="accent1">
                        <a:lumMod val="75000"/>
                      </a:schemeClr>
                    </a:solidFill>
                  </a:tcPr>
                </a:tc>
                <a:extLst>
                  <a:ext uri="{0D108BD9-81ED-4DB2-BD59-A6C34878D82A}">
                    <a16:rowId xmlns:a16="http://schemas.microsoft.com/office/drawing/2014/main" xmlns="" val="10000"/>
                  </a:ext>
                </a:extLst>
              </a:tr>
              <a:tr h="789594">
                <a:tc>
                  <a:txBody>
                    <a:bodyPr/>
                    <a:lstStyle/>
                    <a:p>
                      <a:r>
                        <a:rPr lang="en-US" dirty="0"/>
                        <a:t>Bi</a:t>
                      </a:r>
                      <a:r>
                        <a:rPr lang="en-US" baseline="0" dirty="0"/>
                        <a:t>-Weekly Meetings</a:t>
                      </a:r>
                      <a:endParaRPr lang="en-US" dirty="0"/>
                    </a:p>
                  </a:txBody>
                  <a:tcPr/>
                </a:tc>
                <a:tc>
                  <a:txBody>
                    <a:bodyPr/>
                    <a:lstStyle/>
                    <a:p>
                      <a:r>
                        <a:rPr lang="en-US" dirty="0"/>
                        <a:t>Set meeting objectives</a:t>
                      </a:r>
                    </a:p>
                  </a:txBody>
                  <a:tcPr/>
                </a:tc>
                <a:tc>
                  <a:txBody>
                    <a:bodyPr/>
                    <a:lstStyle/>
                    <a:p>
                      <a:r>
                        <a:rPr lang="en-US" dirty="0"/>
                        <a:t>Who is leading the meeting?</a:t>
                      </a:r>
                    </a:p>
                    <a:p>
                      <a:endParaRPr lang="en-US" dirty="0"/>
                    </a:p>
                  </a:txBody>
                  <a:tcPr/>
                </a:tc>
                <a:tc>
                  <a:txBody>
                    <a:bodyPr/>
                    <a:lstStyle/>
                    <a:p>
                      <a:r>
                        <a:rPr lang="en-US" dirty="0"/>
                        <a:t>Action Items</a:t>
                      </a:r>
                      <a:r>
                        <a:rPr lang="en-US" baseline="0" dirty="0"/>
                        <a:t> &amp; Items completed</a:t>
                      </a:r>
                      <a:endParaRPr lang="en-US" dirty="0"/>
                    </a:p>
                  </a:txBody>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810492" y="2770446"/>
            <a:ext cx="6265889"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a:rPr>
              <a:t>Knowledge of </a:t>
            </a:r>
            <a:r>
              <a:rPr lang="en-US" dirty="0" err="1">
                <a:latin typeface="Roboto"/>
              </a:rPr>
              <a:t>NRFit</a:t>
            </a:r>
            <a:r>
              <a:rPr lang="en-US" dirty="0">
                <a:latin typeface="Roboto"/>
              </a:rPr>
              <a:t> </a:t>
            </a:r>
          </a:p>
          <a:p>
            <a:pPr marL="285750" indent="-285750">
              <a:buFont typeface="Arial" panose="020B0604020202020204" pitchFamily="34" charset="0"/>
              <a:buChar char="•"/>
            </a:pPr>
            <a:r>
              <a:rPr lang="en-US" dirty="0">
                <a:latin typeface="Roboto"/>
              </a:rPr>
              <a:t>Workflow changes</a:t>
            </a:r>
          </a:p>
          <a:p>
            <a:pPr marL="285750" indent="-285750">
              <a:buFont typeface="Arial" panose="020B0604020202020204" pitchFamily="34" charset="0"/>
              <a:buChar char="•"/>
            </a:pPr>
            <a:r>
              <a:rPr lang="en-US" dirty="0">
                <a:latin typeface="Roboto"/>
              </a:rPr>
              <a:t>Ability to educate Clinicians and caregivers of changes</a:t>
            </a:r>
          </a:p>
          <a:p>
            <a:pPr marL="285750" indent="-285750">
              <a:buFont typeface="Arial" panose="020B0604020202020204" pitchFamily="34" charset="0"/>
              <a:buChar char="•"/>
            </a:pPr>
            <a:r>
              <a:rPr lang="en-US" dirty="0">
                <a:latin typeface="Roboto"/>
              </a:rPr>
              <a:t>Need to order medications with correct delivery route</a:t>
            </a:r>
          </a:p>
          <a:p>
            <a:pPr marL="285750" indent="-285750">
              <a:buFont typeface="Arial" panose="020B0604020202020204" pitchFamily="34" charset="0"/>
              <a:buChar char="•"/>
            </a:pPr>
            <a:r>
              <a:rPr lang="en-US" dirty="0">
                <a:latin typeface="Roboto"/>
              </a:rPr>
              <a:t>General awareness</a:t>
            </a:r>
          </a:p>
          <a:p>
            <a:pPr marL="285750" indent="-285750">
              <a:buFont typeface="Arial" panose="020B0604020202020204" pitchFamily="34" charset="0"/>
              <a:buChar char="•"/>
            </a:pPr>
            <a:r>
              <a:rPr lang="en-US" dirty="0">
                <a:latin typeface="Roboto"/>
              </a:rPr>
              <a:t>Care Coordination</a:t>
            </a:r>
          </a:p>
          <a:p>
            <a:pPr marL="285750" indent="-285750">
              <a:buFont typeface="Arial" panose="020B0604020202020204" pitchFamily="34" charset="0"/>
              <a:buChar char="•"/>
            </a:pPr>
            <a:r>
              <a:rPr lang="en-US" dirty="0">
                <a:latin typeface="Roboto"/>
              </a:rPr>
              <a:t>Risk of supplies not being available for patient  needs, delays in receiving care, feeds, medications</a:t>
            </a:r>
          </a:p>
          <a:p>
            <a:pPr marL="285750" indent="-285750">
              <a:buFont typeface="Arial" panose="020B0604020202020204" pitchFamily="34" charset="0"/>
              <a:buChar char="•"/>
            </a:pPr>
            <a:r>
              <a:rPr lang="en-US" dirty="0">
                <a:latin typeface="Roboto"/>
              </a:rPr>
              <a:t>Coordination of home care needs and supplies</a:t>
            </a:r>
            <a:endParaRPr lang="en-US" sz="1400" dirty="0">
              <a:solidFill>
                <a:srgbClr val="C00000"/>
              </a:solidFill>
            </a:endParaRPr>
          </a:p>
        </p:txBody>
      </p:sp>
      <p:sp>
        <p:nvSpPr>
          <p:cNvPr id="11" name="Rectangle 10"/>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63" y="6503343"/>
            <a:ext cx="752859" cy="215281"/>
          </a:xfrm>
          <a:prstGeom prst="rect">
            <a:avLst/>
          </a:prstGeom>
        </p:spPr>
      </p:pic>
    </p:spTree>
    <p:extLst>
      <p:ext uri="{BB962C8B-B14F-4D97-AF65-F5344CB8AC3E}">
        <p14:creationId xmlns:p14="http://schemas.microsoft.com/office/powerpoint/2010/main" val="42482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003" y="235224"/>
            <a:ext cx="6655633" cy="830997"/>
          </a:xfrm>
          <a:prstGeom prst="rect">
            <a:avLst/>
          </a:prstGeom>
          <a:noFill/>
        </p:spPr>
        <p:txBody>
          <a:bodyPr wrap="square" rtlCol="0">
            <a:spAutoFit/>
          </a:bodyPr>
          <a:lstStyle/>
          <a:p>
            <a:r>
              <a:rPr lang="en-US" sz="4800" dirty="0"/>
              <a:t>Master Tool Kit - Prepare</a:t>
            </a:r>
          </a:p>
        </p:txBody>
      </p:sp>
      <p:sp>
        <p:nvSpPr>
          <p:cNvPr id="10" name="Rectangle 9"/>
          <p:cNvSpPr/>
          <p:nvPr/>
        </p:nvSpPr>
        <p:spPr>
          <a:xfrm>
            <a:off x="0" y="6353174"/>
            <a:ext cx="9144000" cy="504825"/>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2403" y="5547995"/>
            <a:ext cx="1147445" cy="114744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63" y="6522393"/>
            <a:ext cx="752859" cy="215281"/>
          </a:xfrm>
          <a:prstGeom prst="rect">
            <a:avLst/>
          </a:prstGeom>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l="10249" t="21245" r="53879" b="25423"/>
          <a:stretch>
            <a:fillRect/>
          </a:stretch>
        </p:blipFill>
        <p:spPr bwMode="auto">
          <a:xfrm>
            <a:off x="5566267" y="1281639"/>
            <a:ext cx="329723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5"/>
          <a:srcRect l="5016" r="5098" b="22248"/>
          <a:stretch/>
        </p:blipFill>
        <p:spPr>
          <a:xfrm>
            <a:off x="5146113" y="2253089"/>
            <a:ext cx="2727410" cy="305308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38782201"/>
              </p:ext>
            </p:extLst>
          </p:nvPr>
        </p:nvGraphicFramePr>
        <p:xfrm>
          <a:off x="290003" y="4727484"/>
          <a:ext cx="7318248" cy="1410272"/>
        </p:xfrm>
        <a:graphic>
          <a:graphicData uri="http://schemas.openxmlformats.org/drawingml/2006/table">
            <a:tbl>
              <a:tblPr firstRow="1" bandRow="1">
                <a:tableStyleId>{5C22544A-7EE6-4342-B048-85BDC9FD1C3A}</a:tableStyleId>
              </a:tblPr>
              <a:tblGrid>
                <a:gridCol w="1286212">
                  <a:extLst>
                    <a:ext uri="{9D8B030D-6E8A-4147-A177-3AD203B41FA5}">
                      <a16:colId xmlns:a16="http://schemas.microsoft.com/office/drawing/2014/main" xmlns="" val="20000"/>
                    </a:ext>
                  </a:extLst>
                </a:gridCol>
                <a:gridCol w="981503">
                  <a:extLst>
                    <a:ext uri="{9D8B030D-6E8A-4147-A177-3AD203B41FA5}">
                      <a16:colId xmlns:a16="http://schemas.microsoft.com/office/drawing/2014/main" xmlns="" val="20001"/>
                    </a:ext>
                  </a:extLst>
                </a:gridCol>
                <a:gridCol w="832525">
                  <a:extLst>
                    <a:ext uri="{9D8B030D-6E8A-4147-A177-3AD203B41FA5}">
                      <a16:colId xmlns:a16="http://schemas.microsoft.com/office/drawing/2014/main" xmlns="" val="20002"/>
                    </a:ext>
                  </a:extLst>
                </a:gridCol>
                <a:gridCol w="692309">
                  <a:extLst>
                    <a:ext uri="{9D8B030D-6E8A-4147-A177-3AD203B41FA5}">
                      <a16:colId xmlns:a16="http://schemas.microsoft.com/office/drawing/2014/main" xmlns="" val="20003"/>
                    </a:ext>
                  </a:extLst>
                </a:gridCol>
                <a:gridCol w="604676">
                  <a:extLst>
                    <a:ext uri="{9D8B030D-6E8A-4147-A177-3AD203B41FA5}">
                      <a16:colId xmlns:a16="http://schemas.microsoft.com/office/drawing/2014/main" xmlns="" val="20004"/>
                    </a:ext>
                  </a:extLst>
                </a:gridCol>
                <a:gridCol w="1051610">
                  <a:extLst>
                    <a:ext uri="{9D8B030D-6E8A-4147-A177-3AD203B41FA5}">
                      <a16:colId xmlns:a16="http://schemas.microsoft.com/office/drawing/2014/main" xmlns="" val="20005"/>
                    </a:ext>
                  </a:extLst>
                </a:gridCol>
                <a:gridCol w="937686">
                  <a:extLst>
                    <a:ext uri="{9D8B030D-6E8A-4147-A177-3AD203B41FA5}">
                      <a16:colId xmlns:a16="http://schemas.microsoft.com/office/drawing/2014/main" xmlns="" val="20006"/>
                    </a:ext>
                  </a:extLst>
                </a:gridCol>
                <a:gridCol w="931727">
                  <a:extLst>
                    <a:ext uri="{9D8B030D-6E8A-4147-A177-3AD203B41FA5}">
                      <a16:colId xmlns:a16="http://schemas.microsoft.com/office/drawing/2014/main" xmlns="" val="20007"/>
                    </a:ext>
                  </a:extLst>
                </a:gridCol>
              </a:tblGrid>
              <a:tr h="811132">
                <a:tc>
                  <a:txBody>
                    <a:bodyPr/>
                    <a:lstStyle/>
                    <a:p>
                      <a:r>
                        <a:rPr lang="en-US" sz="1200" dirty="0"/>
                        <a:t>Current Product Description</a:t>
                      </a:r>
                    </a:p>
                  </a:txBody>
                  <a:tcPr/>
                </a:tc>
                <a:tc>
                  <a:txBody>
                    <a:bodyPr/>
                    <a:lstStyle/>
                    <a:p>
                      <a:r>
                        <a:rPr lang="en-US" sz="1200" dirty="0"/>
                        <a:t>MFO Item #</a:t>
                      </a:r>
                    </a:p>
                  </a:txBody>
                  <a:tcPr/>
                </a:tc>
                <a:tc>
                  <a:txBody>
                    <a:bodyPr/>
                    <a:lstStyle/>
                    <a:p>
                      <a:r>
                        <a:rPr lang="en-US" sz="1200" dirty="0"/>
                        <a:t>Current Lawson #</a:t>
                      </a:r>
                    </a:p>
                  </a:txBody>
                  <a:tcPr/>
                </a:tc>
                <a:tc>
                  <a:txBody>
                    <a:bodyPr/>
                    <a:lstStyle/>
                    <a:p>
                      <a:r>
                        <a:rPr lang="en-US" sz="1200" dirty="0"/>
                        <a:t>Current</a:t>
                      </a:r>
                      <a:r>
                        <a:rPr lang="en-US" sz="1200" baseline="0" dirty="0"/>
                        <a:t> UOM</a:t>
                      </a:r>
                      <a:endParaRPr lang="en-US" sz="1200" dirty="0"/>
                    </a:p>
                  </a:txBody>
                  <a:tcPr/>
                </a:tc>
                <a:tc>
                  <a:txBody>
                    <a:bodyPr/>
                    <a:lstStyle/>
                    <a:p>
                      <a:r>
                        <a:rPr lang="en-US" sz="1200" dirty="0"/>
                        <a:t>UOM Factor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Product Description</a:t>
                      </a:r>
                    </a:p>
                    <a:p>
                      <a:endParaRPr lang="en-US" sz="1200" dirty="0"/>
                    </a:p>
                  </a:txBody>
                  <a:tcPr/>
                </a:tc>
                <a:tc>
                  <a:txBody>
                    <a:bodyPr/>
                    <a:lstStyle/>
                    <a:p>
                      <a:r>
                        <a:rPr lang="en-US" sz="1200" dirty="0"/>
                        <a:t>New</a:t>
                      </a:r>
                      <a:r>
                        <a:rPr lang="en-US" sz="1200" baseline="0" dirty="0"/>
                        <a:t> </a:t>
                      </a:r>
                      <a:r>
                        <a:rPr lang="en-US" sz="1200" baseline="0" dirty="0" err="1"/>
                        <a:t>Mfg</a:t>
                      </a:r>
                      <a:r>
                        <a:rPr lang="en-US" sz="1200" baseline="0" dirty="0"/>
                        <a:t> #</a:t>
                      </a:r>
                      <a:endParaRPr lang="en-US" sz="1200" dirty="0"/>
                    </a:p>
                  </a:txBody>
                  <a:tcPr/>
                </a:tc>
                <a:tc>
                  <a:txBody>
                    <a:bodyPr/>
                    <a:lstStyle/>
                    <a:p>
                      <a:r>
                        <a:rPr lang="en-US" sz="1200" dirty="0"/>
                        <a:t>New Lawson #</a:t>
                      </a:r>
                    </a:p>
                  </a:txBody>
                  <a:tcPr/>
                </a:tc>
                <a:extLst>
                  <a:ext uri="{0D108BD9-81ED-4DB2-BD59-A6C34878D82A}">
                    <a16:rowId xmlns:a16="http://schemas.microsoft.com/office/drawing/2014/main" xmlns="" val="10000"/>
                  </a:ext>
                </a:extLst>
              </a:tr>
              <a:tr h="599140">
                <a:tc>
                  <a:txBody>
                    <a:bodyPr/>
                    <a:lstStyle/>
                    <a:p>
                      <a:r>
                        <a:rPr lang="en-US" sz="1100" dirty="0"/>
                        <a:t>Tube Feeding</a:t>
                      </a:r>
                      <a:r>
                        <a:rPr lang="en-US" sz="1100" baseline="0" dirty="0"/>
                        <a:t> Gastrostomy 14Fr LF</a:t>
                      </a:r>
                      <a:endParaRPr lang="en-US" sz="1100" dirty="0"/>
                    </a:p>
                  </a:txBody>
                  <a:tcPr/>
                </a:tc>
                <a:tc>
                  <a:txBody>
                    <a:bodyPr/>
                    <a:lstStyle/>
                    <a:p>
                      <a:r>
                        <a:rPr lang="en-US" sz="1100" dirty="0"/>
                        <a:t>0020212</a:t>
                      </a:r>
                    </a:p>
                  </a:txBody>
                  <a:tcPr/>
                </a:tc>
                <a:tc>
                  <a:txBody>
                    <a:bodyPr/>
                    <a:lstStyle/>
                    <a:p>
                      <a:r>
                        <a:rPr lang="en-US" sz="1100" dirty="0"/>
                        <a:t>232495</a:t>
                      </a:r>
                    </a:p>
                  </a:txBody>
                  <a:tcPr/>
                </a:tc>
                <a:tc>
                  <a:txBody>
                    <a:bodyPr/>
                    <a:lstStyle/>
                    <a:p>
                      <a:r>
                        <a:rPr lang="en-US" sz="1100" dirty="0" err="1"/>
                        <a:t>Ea</a:t>
                      </a:r>
                      <a:endParaRPr lang="en-US" sz="1100" dirty="0"/>
                    </a:p>
                  </a:txBody>
                  <a:tcPr/>
                </a:tc>
                <a:tc>
                  <a:txBody>
                    <a:bodyPr/>
                    <a:lstStyle/>
                    <a:p>
                      <a:r>
                        <a:rPr lang="en-US" sz="1100" b="0" dirty="0"/>
                        <a:t>1</a:t>
                      </a:r>
                    </a:p>
                  </a:txBody>
                  <a:tcPr/>
                </a:tc>
                <a:tc>
                  <a:txBody>
                    <a:bodyPr/>
                    <a:lstStyle/>
                    <a:p>
                      <a:r>
                        <a:rPr lang="en-US" sz="1100" dirty="0"/>
                        <a:t>Tube Feeding ENFit 14Fr LP</a:t>
                      </a:r>
                    </a:p>
                  </a:txBody>
                  <a:tcPr/>
                </a:tc>
                <a:tc>
                  <a:txBody>
                    <a:bodyPr/>
                    <a:lstStyle/>
                    <a:p>
                      <a:r>
                        <a:rPr lang="en-US" sz="1100" dirty="0"/>
                        <a:t>0080818</a:t>
                      </a:r>
                    </a:p>
                  </a:txBody>
                  <a:tcPr/>
                </a:tc>
                <a:tc>
                  <a:txBody>
                    <a:bodyPr/>
                    <a:lstStyle/>
                    <a:p>
                      <a:r>
                        <a:rPr lang="en-US" sz="1100" dirty="0"/>
                        <a:t>232459</a:t>
                      </a:r>
                    </a:p>
                  </a:txBody>
                  <a:tcPr/>
                </a:tc>
                <a:extLst>
                  <a:ext uri="{0D108BD9-81ED-4DB2-BD59-A6C34878D82A}">
                    <a16:rowId xmlns:a16="http://schemas.microsoft.com/office/drawing/2014/main" xmlns="" val="10001"/>
                  </a:ext>
                </a:extLst>
              </a:tr>
            </a:tbl>
          </a:graphicData>
        </a:graphic>
      </p:graphicFrame>
      <p:sp>
        <p:nvSpPr>
          <p:cNvPr id="15" name="TextBox 14"/>
          <p:cNvSpPr txBox="1"/>
          <p:nvPr/>
        </p:nvSpPr>
        <p:spPr>
          <a:xfrm>
            <a:off x="581025" y="1590675"/>
            <a:ext cx="4314825" cy="2585323"/>
          </a:xfrm>
          <a:prstGeom prst="rect">
            <a:avLst/>
          </a:prstGeom>
          <a:noFill/>
        </p:spPr>
        <p:txBody>
          <a:bodyPr wrap="square" rtlCol="0">
            <a:spAutoFit/>
          </a:bodyPr>
          <a:lstStyle/>
          <a:p>
            <a:pPr marL="285750" indent="-285750">
              <a:buFontTx/>
              <a:buChar char="-"/>
            </a:pPr>
            <a:r>
              <a:rPr lang="en-US" dirty="0"/>
              <a:t>List of impacted products</a:t>
            </a:r>
          </a:p>
          <a:p>
            <a:pPr marL="285750" indent="-285750">
              <a:buFontTx/>
              <a:buChar char="-"/>
            </a:pPr>
            <a:r>
              <a:rPr lang="en-US" dirty="0"/>
              <a:t>Checklists for every part of the hospital can use to prepare</a:t>
            </a:r>
          </a:p>
          <a:p>
            <a:pPr marL="285750" indent="-285750">
              <a:buFontTx/>
              <a:buChar char="-"/>
            </a:pPr>
            <a:r>
              <a:rPr lang="en-US" dirty="0"/>
              <a:t>Crosswalk of their changing products</a:t>
            </a:r>
          </a:p>
          <a:p>
            <a:pPr marL="285750" indent="-285750">
              <a:buFontTx/>
              <a:buChar char="-"/>
            </a:pPr>
            <a:r>
              <a:rPr lang="en-US" dirty="0"/>
              <a:t>Educational materials that caregivers, patients, and home health companies can utilize </a:t>
            </a:r>
          </a:p>
          <a:p>
            <a:pPr marL="285750" indent="-285750">
              <a:buFontTx/>
              <a:buChar char="-"/>
            </a:pPr>
            <a:r>
              <a:rPr lang="en-US" dirty="0"/>
              <a:t>Continue building the tool kits you find helpful</a:t>
            </a:r>
          </a:p>
        </p:txBody>
      </p:sp>
    </p:spTree>
    <p:extLst>
      <p:ext uri="{BB962C8B-B14F-4D97-AF65-F5344CB8AC3E}">
        <p14:creationId xmlns:p14="http://schemas.microsoft.com/office/powerpoint/2010/main" val="50127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035685" y="1715135"/>
            <a:ext cx="7072630" cy="2566857"/>
          </a:xfrm>
          <a:prstGeom prst="rect">
            <a:avLst/>
          </a:prstGeom>
          <a:noFill/>
        </p:spPr>
        <p:txBody>
          <a:bodyPr wrap="square" rtlCol="0">
            <a:spAutoFit/>
          </a:bodyPr>
          <a:lstStyle/>
          <a:p>
            <a:pPr marL="0" indent="0" algn="ctr">
              <a:buNone/>
            </a:pPr>
            <a:r>
              <a:rPr lang="en-US" sz="4400" dirty="0">
                <a:latin typeface="Roboto" panose="02000000000000000000" pitchFamily="2" charset="0"/>
                <a:ea typeface="Roboto" panose="02000000000000000000" pitchFamily="2" charset="0"/>
                <a:cs typeface="Roboto" panose="02000000000000000000" pitchFamily="2" charset="0"/>
              </a:rPr>
              <a:t>GEDSA MISSION</a:t>
            </a:r>
          </a:p>
          <a:p>
            <a:pPr marL="0" indent="0" algn="ctr">
              <a:buNone/>
            </a:pPr>
            <a:endParaRPr lang="en-US" sz="12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3200" dirty="0">
                <a:latin typeface="Roboto" panose="02000000000000000000" pitchFamily="2" charset="0"/>
                <a:ea typeface="Roboto" panose="02000000000000000000" pitchFamily="2" charset="0"/>
                <a:cs typeface="Roboto" panose="02000000000000000000" pitchFamily="2" charset="0"/>
              </a:rPr>
              <a:t>Promote initiatives surrounding safe and optimal delivery of enteral feeding and connectivity  </a:t>
            </a:r>
          </a:p>
        </p:txBody>
      </p:sp>
      <p:sp>
        <p:nvSpPr>
          <p:cNvPr id="6" name="Rectangle 5"/>
          <p:cNvSpPr/>
          <p:nvPr/>
        </p:nvSpPr>
        <p:spPr>
          <a:xfrm>
            <a:off x="0" y="6337044"/>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997" y="5418852"/>
            <a:ext cx="1439148" cy="14391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1" y="6514424"/>
            <a:ext cx="752859" cy="215281"/>
          </a:xfrm>
          <a:prstGeom prst="rect">
            <a:avLst/>
          </a:prstGeom>
        </p:spPr>
      </p:pic>
    </p:spTree>
    <p:extLst>
      <p:ext uri="{BB962C8B-B14F-4D97-AF65-F5344CB8AC3E}">
        <p14:creationId xmlns:p14="http://schemas.microsoft.com/office/powerpoint/2010/main" val="215107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43664"/>
            <a:ext cx="9144000" cy="414336"/>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black"/>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99" y="6542607"/>
            <a:ext cx="756944" cy="21644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1795" y="6053846"/>
            <a:ext cx="721360" cy="721360"/>
          </a:xfrm>
          <a:prstGeom prst="rect">
            <a:avLst/>
          </a:prstGeom>
        </p:spPr>
      </p:pic>
      <p:sp>
        <p:nvSpPr>
          <p:cNvPr id="12" name="Rectangle à coins arrondis 5"/>
          <p:cNvSpPr/>
          <p:nvPr/>
        </p:nvSpPr>
        <p:spPr>
          <a:xfrm>
            <a:off x="241999" y="254529"/>
            <a:ext cx="8545403" cy="983130"/>
          </a:xfrm>
          <a:prstGeom prst="roundRect">
            <a:avLst>
              <a:gd name="adj" fmla="val 23828"/>
            </a:avLst>
          </a:prstGeom>
          <a:noFill/>
          <a:ln w="38100" cap="flat" cmpd="sng" algn="ctr">
            <a:noFill/>
            <a:prstDash val="solid"/>
          </a:ln>
          <a:effectLst>
            <a:outerShdw blurRad="152400" dist="76200" dir="3600000" sx="103000" sy="103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Brochures, Presentations, FAQs &amp; Checklists </a:t>
            </a:r>
          </a:p>
          <a:p>
            <a:pPr algn="ctr" defTabSz="685800"/>
            <a:r>
              <a:rPr lang="en-US" sz="3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www.stayconnected.org</a:t>
            </a:r>
          </a:p>
        </p:txBody>
      </p:sp>
      <p:pic>
        <p:nvPicPr>
          <p:cNvPr id="16" name="Picture 15" descr="16.jpg"/>
          <p:cNvPicPr>
            <a:picLocks noChangeAspect="1"/>
          </p:cNvPicPr>
          <p:nvPr/>
        </p:nvPicPr>
        <p:blipFill rotWithShape="1">
          <a:blip r:embed="rId4" cstate="print">
            <a:extLst>
              <a:ext uri="{28A0092B-C50C-407E-A947-70E740481C1C}">
                <a14:useLocalDpi xmlns:a14="http://schemas.microsoft.com/office/drawing/2010/main" val="0"/>
              </a:ext>
            </a:extLst>
          </a:blip>
          <a:srcRect l="2506" t="8421" r="57610"/>
          <a:stretch/>
        </p:blipFill>
        <p:spPr>
          <a:xfrm>
            <a:off x="92060" y="1982444"/>
            <a:ext cx="2105527" cy="3628730"/>
          </a:xfrm>
          <a:prstGeom prst="rect">
            <a:avLst/>
          </a:prstGeom>
        </p:spPr>
      </p:pic>
      <p:pic>
        <p:nvPicPr>
          <p:cNvPr id="13" name="Picture 12" descr="Screen Shot 2015-01-20 at 1.32.14 PM.png"/>
          <p:cNvPicPr>
            <a:picLocks noChangeAspect="1"/>
          </p:cNvPicPr>
          <p:nvPr/>
        </p:nvPicPr>
        <p:blipFill rotWithShape="1">
          <a:blip r:embed="rId5">
            <a:extLst>
              <a:ext uri="{28A0092B-C50C-407E-A947-70E740481C1C}">
                <a14:useLocalDpi xmlns:a14="http://schemas.microsoft.com/office/drawing/2010/main" val="0"/>
              </a:ext>
            </a:extLst>
          </a:blip>
          <a:srcRect l="25972" t="13548" r="28056" b="10444"/>
          <a:stretch/>
        </p:blipFill>
        <p:spPr>
          <a:xfrm>
            <a:off x="4004187" y="1627477"/>
            <a:ext cx="3090308" cy="3193308"/>
          </a:xfrm>
          <a:prstGeom prst="rect">
            <a:avLst/>
          </a:prstGeom>
        </p:spPr>
      </p:pic>
      <p:pic>
        <p:nvPicPr>
          <p:cNvPr id="17" name="Picture 16" descr="SC14-brochure-pdf-Light1.2.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700" y="2448260"/>
            <a:ext cx="2786135" cy="3605586"/>
          </a:xfrm>
          <a:prstGeom prst="rect">
            <a:avLst/>
          </a:prstGeom>
        </p:spPr>
      </p:pic>
      <p:pic>
        <p:nvPicPr>
          <p:cNvPr id="2" name="Picture 1"/>
          <p:cNvPicPr>
            <a:picLocks noChangeAspect="1"/>
          </p:cNvPicPr>
          <p:nvPr/>
        </p:nvPicPr>
        <p:blipFill rotWithShape="1">
          <a:blip r:embed="rId7"/>
          <a:srcRect l="5016" r="5098" b="22248"/>
          <a:stretch/>
        </p:blipFill>
        <p:spPr>
          <a:xfrm>
            <a:off x="5839075" y="2860538"/>
            <a:ext cx="2727410" cy="3053080"/>
          </a:xfrm>
          <a:prstGeom prst="rect">
            <a:avLst/>
          </a:prstGeom>
        </p:spPr>
      </p:pic>
    </p:spTree>
    <p:extLst>
      <p:ext uri="{BB962C8B-B14F-4D97-AF65-F5344CB8AC3E}">
        <p14:creationId xmlns:p14="http://schemas.microsoft.com/office/powerpoint/2010/main" val="345398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2264" y="-3444"/>
            <a:ext cx="9416264" cy="6823748"/>
          </a:xfrm>
          <a:prstGeom prst="rect">
            <a:avLst/>
          </a:prstGeom>
        </p:spPr>
      </p:pic>
      <p:sp>
        <p:nvSpPr>
          <p:cNvPr id="2" name="Title 1"/>
          <p:cNvSpPr>
            <a:spLocks noGrp="1"/>
          </p:cNvSpPr>
          <p:nvPr>
            <p:ph type="title"/>
          </p:nvPr>
        </p:nvSpPr>
        <p:spPr>
          <a:xfrm>
            <a:off x="475346" y="457200"/>
            <a:ext cx="7467600" cy="563562"/>
          </a:xfrm>
        </p:spPr>
        <p:txBody>
          <a:bodyPr>
            <a:noAutofit/>
          </a:bodyPr>
          <a:lstStyle/>
          <a:p>
            <a:r>
              <a:rPr lang="en-US" sz="3600" b="1" dirty="0">
                <a:latin typeface="Roboto" panose="02000000000000000000" pitchFamily="2" charset="0"/>
                <a:ea typeface="Roboto" panose="02000000000000000000" pitchFamily="2" charset="0"/>
                <a:cs typeface="Roboto" panose="02000000000000000000" pitchFamily="2" charset="0"/>
              </a:rPr>
              <a:t>GEDSA Members</a:t>
            </a:r>
          </a:p>
        </p:txBody>
      </p:sp>
      <p:sp>
        <p:nvSpPr>
          <p:cNvPr id="3" name="Content Placeholder 2"/>
          <p:cNvSpPr>
            <a:spLocks noGrp="1"/>
          </p:cNvSpPr>
          <p:nvPr>
            <p:ph idx="1"/>
          </p:nvPr>
        </p:nvSpPr>
        <p:spPr>
          <a:xfrm>
            <a:off x="475346" y="1361118"/>
            <a:ext cx="2819400" cy="5877882"/>
          </a:xfrm>
        </p:spPr>
        <p:txBody>
          <a:bodyPr>
            <a:noAutofit/>
          </a:bodyPr>
          <a:lstStyle/>
          <a:p>
            <a:pPr marL="36576" indent="0">
              <a:lnSpc>
                <a:spcPct val="100000"/>
              </a:lnSpc>
              <a:buNone/>
            </a:pPr>
            <a:endParaRPr lang="en-US" sz="2000" b="1" dirty="0">
              <a:solidFill>
                <a:srgbClr val="1D3749"/>
              </a:solidFill>
            </a:endParaRP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Abbott</a:t>
            </a: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A. Hopf</a:t>
            </a:r>
          </a:p>
          <a:p>
            <a:pPr marL="36576" indent="0">
              <a:lnSpc>
                <a:spcPct val="100000"/>
              </a:lnSpc>
              <a:buNone/>
            </a:pPr>
            <a:r>
              <a:rPr lang="en-US" sz="2000" b="1" dirty="0" err="1">
                <a:latin typeface="Roboto" panose="02000000000000000000" pitchFamily="2" charset="0"/>
                <a:ea typeface="Roboto" panose="02000000000000000000" pitchFamily="2" charset="0"/>
                <a:cs typeface="Roboto" panose="02000000000000000000" pitchFamily="2" charset="0"/>
              </a:rPr>
              <a:t>Alcor</a:t>
            </a:r>
            <a:r>
              <a:rPr lang="en-US" sz="2000" b="1" dirty="0">
                <a:latin typeface="Roboto" panose="02000000000000000000" pitchFamily="2" charset="0"/>
                <a:ea typeface="Roboto" panose="02000000000000000000" pitchFamily="2" charset="0"/>
                <a:cs typeface="Roboto" panose="02000000000000000000" pitchFamily="2" charset="0"/>
              </a:rPr>
              <a:t> Scientific</a:t>
            </a: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Amsino</a:t>
            </a: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Bard</a:t>
            </a: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Baxter</a:t>
            </a: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B Braun</a:t>
            </a:r>
          </a:p>
          <a:p>
            <a:pPr marL="36576" indent="0">
              <a:lnSpc>
                <a:spcPct val="100000"/>
              </a:lnSpc>
              <a:buNone/>
            </a:pPr>
            <a:r>
              <a:rPr lang="en-US" sz="2000" b="1" dirty="0">
                <a:latin typeface="Roboto" panose="02000000000000000000" pitchFamily="2" charset="0"/>
                <a:ea typeface="Roboto" panose="02000000000000000000" pitchFamily="2" charset="0"/>
                <a:cs typeface="Roboto" panose="02000000000000000000" pitchFamily="2" charset="0"/>
              </a:rPr>
              <a:t>Boston Scientific</a:t>
            </a:r>
          </a:p>
          <a:p>
            <a:pPr marL="36576" indent="0">
              <a:lnSpc>
                <a:spcPct val="100000"/>
              </a:lnSpc>
              <a:buNone/>
            </a:pPr>
            <a:r>
              <a:rPr lang="en-US" sz="2000" b="1" dirty="0" err="1">
                <a:latin typeface="Roboto" panose="02000000000000000000" pitchFamily="2" charset="0"/>
                <a:ea typeface="Roboto" panose="02000000000000000000" pitchFamily="2" charset="0"/>
                <a:cs typeface="Roboto" panose="02000000000000000000" pitchFamily="2" charset="0"/>
              </a:rPr>
              <a:t>Cair</a:t>
            </a:r>
            <a:r>
              <a:rPr lang="en-US" sz="2000" b="1" dirty="0">
                <a:latin typeface="Roboto" panose="02000000000000000000" pitchFamily="2" charset="0"/>
                <a:ea typeface="Roboto" panose="02000000000000000000" pitchFamily="2" charset="0"/>
                <a:cs typeface="Roboto" panose="02000000000000000000" pitchFamily="2" charset="0"/>
              </a:rPr>
              <a:t> </a:t>
            </a:r>
            <a:r>
              <a:rPr lang="en-US" sz="2000" b="1" dirty="0" err="1">
                <a:latin typeface="Roboto" panose="02000000000000000000" pitchFamily="2" charset="0"/>
                <a:ea typeface="Roboto" panose="02000000000000000000" pitchFamily="2" charset="0"/>
                <a:cs typeface="Roboto" panose="02000000000000000000" pitchFamily="2" charset="0"/>
              </a:rPr>
              <a:t>Lgl</a:t>
            </a:r>
            <a:endParaRPr lang="en-US" sz="2000" b="1" dirty="0">
              <a:latin typeface="Roboto" panose="02000000000000000000" pitchFamily="2" charset="0"/>
              <a:ea typeface="Roboto" panose="02000000000000000000" pitchFamily="2" charset="0"/>
              <a:cs typeface="Roboto" panose="02000000000000000000" pitchFamily="2" charset="0"/>
            </a:endParaRPr>
          </a:p>
          <a:p>
            <a:pPr marL="36576" indent="0" defTabSz="685800">
              <a:buNone/>
            </a:pPr>
            <a:r>
              <a:rPr lang="en-US" sz="2000" b="1" dirty="0" err="1">
                <a:latin typeface="Roboto" panose="02000000000000000000" pitchFamily="2" charset="0"/>
                <a:ea typeface="Roboto" panose="02000000000000000000" pitchFamily="2" charset="0"/>
                <a:cs typeface="Roboto" panose="02000000000000000000" pitchFamily="2" charset="0"/>
              </a:rPr>
              <a:t>Cedic</a:t>
            </a:r>
            <a:r>
              <a:rPr lang="en-US" sz="2000" b="1" dirty="0">
                <a:latin typeface="Roboto" panose="02000000000000000000" pitchFamily="2" charset="0"/>
                <a:ea typeface="Roboto" panose="02000000000000000000" pitchFamily="2" charset="0"/>
                <a:cs typeface="Roboto" panose="02000000000000000000" pitchFamily="2" charset="0"/>
              </a:rPr>
              <a:t>/</a:t>
            </a:r>
            <a:r>
              <a:rPr lang="en-US" sz="2000" b="1" dirty="0" err="1">
                <a:latin typeface="Roboto" panose="02000000000000000000" pitchFamily="2" charset="0"/>
                <a:ea typeface="Roboto" panose="02000000000000000000" pitchFamily="2" charset="0"/>
                <a:cs typeface="Roboto" panose="02000000000000000000" pitchFamily="2" charset="0"/>
              </a:rPr>
              <a:t>Entek</a:t>
            </a:r>
            <a:endParaRPr lang="en-US" sz="2000" b="1" dirty="0">
              <a:latin typeface="Roboto" panose="02000000000000000000" pitchFamily="2" charset="0"/>
              <a:ea typeface="Roboto" panose="02000000000000000000" pitchFamily="2" charset="0"/>
              <a:cs typeface="Roboto" panose="02000000000000000000" pitchFamily="2" charset="0"/>
            </a:endParaRPr>
          </a:p>
          <a:p>
            <a:pPr marL="36576" indent="0" defTabSz="685800">
              <a:buNone/>
            </a:pPr>
            <a:r>
              <a:rPr lang="en-US" sz="2000" b="1" dirty="0" err="1">
                <a:latin typeface="Roboto" panose="02000000000000000000" pitchFamily="2" charset="0"/>
                <a:ea typeface="Roboto" panose="02000000000000000000" pitchFamily="2" charset="0"/>
                <a:cs typeface="Roboto" panose="02000000000000000000" pitchFamily="2" charset="0"/>
              </a:rPr>
              <a:t>Codan</a:t>
            </a:r>
            <a:endParaRPr lang="en-US" sz="2000" b="1" dirty="0">
              <a:latin typeface="Roboto" panose="02000000000000000000" pitchFamily="2" charset="0"/>
              <a:ea typeface="Roboto" panose="02000000000000000000" pitchFamily="2" charset="0"/>
              <a:cs typeface="Roboto" panose="02000000000000000000" pitchFamily="2" charset="0"/>
            </a:endParaRPr>
          </a:p>
          <a:p>
            <a:pPr marL="36576" indent="0" defTabSz="685800">
              <a:buNone/>
            </a:pPr>
            <a:r>
              <a:rPr lang="en-US" sz="2000" b="1" dirty="0">
                <a:latin typeface="Roboto" panose="02000000000000000000" pitchFamily="2" charset="0"/>
                <a:ea typeface="Roboto" panose="02000000000000000000" pitchFamily="2" charset="0"/>
                <a:cs typeface="Roboto" panose="02000000000000000000" pitchFamily="2" charset="0"/>
              </a:rPr>
              <a:t>Cook Medical </a:t>
            </a:r>
          </a:p>
          <a:p>
            <a:pPr>
              <a:lnSpc>
                <a:spcPct val="100000"/>
              </a:lnSpc>
            </a:pPr>
            <a:endParaRPr lang="en-US" sz="1800" dirty="0"/>
          </a:p>
        </p:txBody>
      </p:sp>
      <p:sp>
        <p:nvSpPr>
          <p:cNvPr id="4" name="Content Placeholder 2"/>
          <p:cNvSpPr txBox="1">
            <a:spLocks/>
          </p:cNvSpPr>
          <p:nvPr/>
        </p:nvSpPr>
        <p:spPr>
          <a:xfrm>
            <a:off x="5486400" y="1527048"/>
            <a:ext cx="4114800" cy="48737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n-US" sz="1800" b="1" u="sng" dirty="0"/>
          </a:p>
          <a:p>
            <a:endParaRPr lang="en-US" sz="1800" dirty="0"/>
          </a:p>
          <a:p>
            <a:endParaRPr lang="en-US" sz="1800" dirty="0"/>
          </a:p>
        </p:txBody>
      </p:sp>
      <p:sp>
        <p:nvSpPr>
          <p:cNvPr id="5" name="Content Placeholder 2"/>
          <p:cNvSpPr txBox="1">
            <a:spLocks/>
          </p:cNvSpPr>
          <p:nvPr/>
        </p:nvSpPr>
        <p:spPr>
          <a:xfrm>
            <a:off x="3269213" y="1364166"/>
            <a:ext cx="2819400" cy="587483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US" sz="1600" b="1" dirty="0"/>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Corpak</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Dale Medical</a:t>
            </a: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Degania</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Enteral UK</a:t>
            </a: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Fresenius Kabi</a:t>
            </a: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Halyard</a:t>
            </a: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Intervene</a:t>
            </a: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Medela</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Medicina</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Medline</a:t>
            </a: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Medtronic</a:t>
            </a:r>
          </a:p>
          <a:p>
            <a:pPr marL="0" indent="0" defTabSz="685800">
              <a:spcBef>
                <a:spcPts val="750"/>
              </a:spcBef>
              <a:buClr>
                <a:schemeClr val="tx1"/>
              </a:buClr>
              <a:buNone/>
            </a:pPr>
            <a:endParaRPr lang="en-US" sz="2000" dirty="0">
              <a:solidFill>
                <a:srgbClr val="1D3749"/>
              </a:solidFill>
            </a:endParaRPr>
          </a:p>
        </p:txBody>
      </p:sp>
      <p:sp>
        <p:nvSpPr>
          <p:cNvPr id="6" name="Content Placeholder 2"/>
          <p:cNvSpPr txBox="1">
            <a:spLocks/>
          </p:cNvSpPr>
          <p:nvPr/>
        </p:nvSpPr>
        <p:spPr>
          <a:xfrm>
            <a:off x="6096000" y="1364166"/>
            <a:ext cx="2819400" cy="48737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pPr>
            <a:endParaRPr lang="en-US" sz="1800" dirty="0"/>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Moog</a:t>
            </a: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NeoMed</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Nestle</a:t>
            </a: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Nutricia</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Qosina</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Smiths Medical</a:t>
            </a: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UComfor</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Vesco</a:t>
            </a:r>
            <a:r>
              <a:rPr lang="en-US" sz="2000" b="1" dirty="0">
                <a:latin typeface="Roboto" panose="02000000000000000000" pitchFamily="2" charset="0"/>
                <a:ea typeface="Roboto" panose="02000000000000000000" pitchFamily="2" charset="0"/>
                <a:cs typeface="Roboto" panose="02000000000000000000" pitchFamily="2" charset="0"/>
              </a:rPr>
              <a:t> Medical</a:t>
            </a: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Vygon</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a:latin typeface="Roboto" panose="02000000000000000000" pitchFamily="2" charset="0"/>
                <a:ea typeface="Roboto" panose="02000000000000000000" pitchFamily="2" charset="0"/>
                <a:cs typeface="Roboto" panose="02000000000000000000" pitchFamily="2" charset="0"/>
              </a:rPr>
              <a:t>VR Medical/</a:t>
            </a:r>
            <a:r>
              <a:rPr lang="en-US" sz="2000" b="1" dirty="0" err="1">
                <a:latin typeface="Roboto" panose="02000000000000000000" pitchFamily="2" charset="0"/>
                <a:ea typeface="Roboto" panose="02000000000000000000" pitchFamily="2" charset="0"/>
                <a:cs typeface="Roboto" panose="02000000000000000000" pitchFamily="2" charset="0"/>
              </a:rPr>
              <a:t>Kentec</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indent="0" defTabSz="685800">
              <a:spcBef>
                <a:spcPts val="750"/>
              </a:spcBef>
              <a:buClr>
                <a:schemeClr val="tx1"/>
              </a:buClr>
              <a:buNone/>
            </a:pPr>
            <a:r>
              <a:rPr lang="en-US" sz="2000" b="1" dirty="0" err="1">
                <a:latin typeface="Roboto" panose="02000000000000000000" pitchFamily="2" charset="0"/>
                <a:ea typeface="Roboto" panose="02000000000000000000" pitchFamily="2" charset="0"/>
                <a:cs typeface="Roboto" panose="02000000000000000000" pitchFamily="2" charset="0"/>
              </a:rPr>
              <a:t>Xeridiem</a:t>
            </a:r>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1800" dirty="0"/>
          </a:p>
          <a:p>
            <a:endParaRPr lang="en-US" sz="1800" dirty="0"/>
          </a:p>
          <a:p>
            <a:endParaRPr lang="en-US" sz="1800" dirty="0"/>
          </a:p>
        </p:txBody>
      </p:sp>
      <p:sp>
        <p:nvSpPr>
          <p:cNvPr id="8" name="Rectangle 7"/>
          <p:cNvSpPr/>
          <p:nvPr/>
        </p:nvSpPr>
        <p:spPr>
          <a:xfrm>
            <a:off x="-272264" y="6337044"/>
            <a:ext cx="9416264"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14424"/>
            <a:ext cx="752859" cy="2152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2946" y="5755612"/>
            <a:ext cx="1064692" cy="1064692"/>
          </a:xfrm>
          <a:prstGeom prst="rect">
            <a:avLst/>
          </a:prstGeom>
        </p:spPr>
      </p:pic>
    </p:spTree>
    <p:extLst>
      <p:ext uri="{BB962C8B-B14F-4D97-AF65-F5344CB8AC3E}">
        <p14:creationId xmlns:p14="http://schemas.microsoft.com/office/powerpoint/2010/main" val="429027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30175" y="146939"/>
            <a:ext cx="8229600" cy="1143000"/>
          </a:xfrm>
        </p:spPr>
        <p:txBody>
          <a:bodyPr/>
          <a:lstStyle/>
          <a:p>
            <a:r>
              <a:rPr lang="en-US" dirty="0">
                <a:solidFill>
                  <a:schemeClr val="bg2"/>
                </a:solidFill>
              </a:rPr>
              <a:t>Supporting Organizations</a:t>
            </a:r>
          </a:p>
        </p:txBody>
      </p:sp>
      <p:graphicFrame>
        <p:nvGraphicFramePr>
          <p:cNvPr id="23" name="Table 22"/>
          <p:cNvGraphicFramePr>
            <a:graphicFrameLocks noGrp="1"/>
          </p:cNvGraphicFramePr>
          <p:nvPr>
            <p:extLst>
              <p:ext uri="{D42A27DB-BD31-4B8C-83A1-F6EECF244321}">
                <p14:modId xmlns:p14="http://schemas.microsoft.com/office/powerpoint/2010/main" val="1423212135"/>
              </p:ext>
            </p:extLst>
          </p:nvPr>
        </p:nvGraphicFramePr>
        <p:xfrm>
          <a:off x="321068" y="1324659"/>
          <a:ext cx="8229600" cy="4534242"/>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1511414">
                <a:tc>
                  <a:txBody>
                    <a:bodyPr/>
                    <a:lstStyle/>
                    <a:p>
                      <a:endParaRPr lang="en-US" dirty="0"/>
                    </a:p>
                  </a:txBody>
                  <a:tcPr>
                    <a:lnL w="3175" cap="flat" cmpd="sng" algn="ctr">
                      <a:no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96969"/>
                      </a:solidFill>
                      <a:prstDash val="solid"/>
                      <a:round/>
                      <a:headEnd type="none" w="med" len="med"/>
                      <a:tailEnd type="none" w="med" len="med"/>
                    </a:lnB>
                  </a:tcPr>
                </a:tc>
                <a:extLst>
                  <a:ext uri="{0D108BD9-81ED-4DB2-BD59-A6C34878D82A}">
                    <a16:rowId xmlns:a16="http://schemas.microsoft.com/office/drawing/2014/main" xmlns="" val="10000"/>
                  </a:ext>
                </a:extLst>
              </a:tr>
              <a:tr h="1511414">
                <a:tc>
                  <a:txBody>
                    <a:bodyPr/>
                    <a:lstStyle/>
                    <a:p>
                      <a:endParaRPr lang="en-US" dirty="0"/>
                    </a:p>
                  </a:txBody>
                  <a:tcPr>
                    <a:lnL w="3175" cap="flat" cmpd="sng" algn="ctr">
                      <a:no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solidFill>
                        <a:srgbClr val="696969"/>
                      </a:solidFill>
                      <a:prstDash val="solid"/>
                      <a:round/>
                      <a:headEnd type="none" w="med" len="med"/>
                      <a:tailEnd type="none" w="med" len="med"/>
                    </a:lnB>
                  </a:tcPr>
                </a:tc>
                <a:tc>
                  <a:txBody>
                    <a:bodyPr/>
                    <a:lstStyle/>
                    <a:p>
                      <a:endParaRPr lang="en-US"/>
                    </a:p>
                  </a:txBody>
                  <a:tcPr>
                    <a:lnL w="3175" cap="flat" cmpd="sng" algn="ctr">
                      <a:solidFill>
                        <a:srgbClr val="69696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solidFill>
                        <a:srgbClr val="696969"/>
                      </a:solidFill>
                      <a:prstDash val="solid"/>
                      <a:round/>
                      <a:headEnd type="none" w="med" len="med"/>
                      <a:tailEnd type="none" w="med" len="med"/>
                    </a:lnB>
                  </a:tcPr>
                </a:tc>
                <a:extLst>
                  <a:ext uri="{0D108BD9-81ED-4DB2-BD59-A6C34878D82A}">
                    <a16:rowId xmlns:a16="http://schemas.microsoft.com/office/drawing/2014/main" xmlns="" val="10001"/>
                  </a:ext>
                </a:extLst>
              </a:tr>
              <a:tr h="1511414">
                <a:tc>
                  <a:txBody>
                    <a:bodyPr/>
                    <a:lstStyle/>
                    <a:p>
                      <a:endParaRPr lang="en-US" dirty="0"/>
                    </a:p>
                  </a:txBody>
                  <a:tcPr>
                    <a:lnL w="3175" cap="flat" cmpd="sng" algn="ctr">
                      <a:no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solidFill>
                        <a:srgbClr val="696969"/>
                      </a:solid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endParaRPr lang="en-US" dirty="0"/>
                    </a:p>
                  </a:txBody>
                  <a:tcPr>
                    <a:lnL w="3175" cap="flat" cmpd="sng" algn="ctr">
                      <a:solidFill>
                        <a:srgbClr val="696969"/>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96969"/>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26" name="Picture 25"/>
          <p:cNvPicPr>
            <a:picLocks noChangeAspect="1"/>
          </p:cNvPicPr>
          <p:nvPr/>
        </p:nvPicPr>
        <p:blipFill rotWithShape="1">
          <a:blip r:embed="rId3"/>
          <a:srcRect l="23097" r="23603"/>
          <a:stretch/>
        </p:blipFill>
        <p:spPr>
          <a:xfrm>
            <a:off x="535107" y="1697124"/>
            <a:ext cx="1353831" cy="698500"/>
          </a:xfrm>
          <a:prstGeom prst="rect">
            <a:avLst/>
          </a:prstGeom>
        </p:spPr>
      </p:pic>
      <p:pic>
        <p:nvPicPr>
          <p:cNvPr id="27" name="Picture 26"/>
          <p:cNvPicPr>
            <a:picLocks noChangeAspect="1"/>
          </p:cNvPicPr>
          <p:nvPr/>
        </p:nvPicPr>
        <p:blipFill>
          <a:blip r:embed="rId4"/>
          <a:stretch>
            <a:fillRect/>
          </a:stretch>
        </p:blipFill>
        <p:spPr>
          <a:xfrm>
            <a:off x="5406863" y="1832070"/>
            <a:ext cx="1434505" cy="394489"/>
          </a:xfrm>
          <a:prstGeom prst="rect">
            <a:avLst/>
          </a:prstGeom>
        </p:spPr>
      </p:pic>
      <p:pic>
        <p:nvPicPr>
          <p:cNvPr id="2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2977" y="1793353"/>
            <a:ext cx="1433758" cy="64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C:\Users\kcarlson\AppData\Local\Microsoft\Windows\Temporary Internet Files\Content.Outlook\QM0ISWLV\ASHRM_logo_under_tag221x100.jpg"/>
          <p:cNvPicPr>
            <a:picLocks noChangeAspect="1" noChangeArrowheads="1"/>
          </p:cNvPicPr>
          <p:nvPr/>
        </p:nvPicPr>
        <p:blipFill rotWithShape="1">
          <a:blip r:embed="rId6">
            <a:extLst>
              <a:ext uri="{28A0092B-C50C-407E-A947-70E740481C1C}">
                <a14:useLocalDpi xmlns:a14="http://schemas.microsoft.com/office/drawing/2010/main" val="0"/>
              </a:ext>
            </a:extLst>
          </a:blip>
          <a:srcRect l="3942" r="3023"/>
          <a:stretch/>
        </p:blipFill>
        <p:spPr bwMode="auto">
          <a:xfrm>
            <a:off x="3670847" y="1704716"/>
            <a:ext cx="1508556" cy="6909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7"/>
          <a:stretch>
            <a:fillRect/>
          </a:stretch>
        </p:blipFill>
        <p:spPr>
          <a:xfrm>
            <a:off x="7068828" y="1747521"/>
            <a:ext cx="1588860" cy="436936"/>
          </a:xfrm>
          <a:prstGeom prst="rect">
            <a:avLst/>
          </a:prstGeom>
        </p:spPr>
      </p:pic>
      <p:pic>
        <p:nvPicPr>
          <p:cNvPr id="31" name="Picture 30"/>
          <p:cNvPicPr>
            <a:picLocks noChangeAspect="1"/>
          </p:cNvPicPr>
          <p:nvPr/>
        </p:nvPicPr>
        <p:blipFill rotWithShape="1">
          <a:blip r:embed="rId8"/>
          <a:srcRect l="26902" r="26902"/>
          <a:stretch/>
        </p:blipFill>
        <p:spPr>
          <a:xfrm>
            <a:off x="595353" y="3292421"/>
            <a:ext cx="1005746" cy="598718"/>
          </a:xfrm>
          <a:prstGeom prst="rect">
            <a:avLst/>
          </a:prstGeom>
        </p:spPr>
      </p:pic>
      <p:pic>
        <p:nvPicPr>
          <p:cNvPr id="32" name="Picture 31"/>
          <p:cNvPicPr>
            <a:picLocks noChangeAspect="1"/>
          </p:cNvPicPr>
          <p:nvPr/>
        </p:nvPicPr>
        <p:blipFill>
          <a:blip r:embed="rId9"/>
          <a:stretch>
            <a:fillRect/>
          </a:stretch>
        </p:blipFill>
        <p:spPr>
          <a:xfrm>
            <a:off x="3670847" y="3377262"/>
            <a:ext cx="1560129" cy="429036"/>
          </a:xfrm>
          <a:prstGeom prst="rect">
            <a:avLst/>
          </a:prstGeom>
        </p:spPr>
      </p:pic>
      <p:pic>
        <p:nvPicPr>
          <p:cNvPr id="33" name="Picture 32"/>
          <p:cNvPicPr>
            <a:picLocks noChangeAspect="1"/>
          </p:cNvPicPr>
          <p:nvPr/>
        </p:nvPicPr>
        <p:blipFill rotWithShape="1">
          <a:blip r:embed="rId10"/>
          <a:srcRect l="19764" r="19764"/>
          <a:stretch/>
        </p:blipFill>
        <p:spPr>
          <a:xfrm>
            <a:off x="7054815" y="3268916"/>
            <a:ext cx="1419942" cy="645728"/>
          </a:xfrm>
          <a:prstGeom prst="rect">
            <a:avLst/>
          </a:prstGeom>
        </p:spPr>
      </p:pic>
      <p:pic>
        <p:nvPicPr>
          <p:cNvPr id="34" name="Picture 33"/>
          <p:cNvPicPr>
            <a:picLocks noChangeAspect="1"/>
          </p:cNvPicPr>
          <p:nvPr/>
        </p:nvPicPr>
        <p:blipFill>
          <a:blip r:embed="rId11"/>
          <a:stretch>
            <a:fillRect/>
          </a:stretch>
        </p:blipFill>
        <p:spPr>
          <a:xfrm>
            <a:off x="253080" y="4938594"/>
            <a:ext cx="1596559" cy="439054"/>
          </a:xfrm>
          <a:prstGeom prst="rect">
            <a:avLst/>
          </a:prstGeom>
        </p:spPr>
      </p:pic>
      <p:pic>
        <p:nvPicPr>
          <p:cNvPr id="35" name="Picture 34"/>
          <p:cNvPicPr>
            <a:picLocks noChangeAspect="1"/>
          </p:cNvPicPr>
          <p:nvPr/>
        </p:nvPicPr>
        <p:blipFill rotWithShape="1">
          <a:blip r:embed="rId12"/>
          <a:srcRect l="11168" r="11168"/>
          <a:stretch/>
        </p:blipFill>
        <p:spPr>
          <a:xfrm>
            <a:off x="5353766" y="3241490"/>
            <a:ext cx="1508556" cy="534160"/>
          </a:xfrm>
          <a:prstGeom prst="rect">
            <a:avLst/>
          </a:prstGeom>
        </p:spPr>
      </p:pic>
      <p:pic>
        <p:nvPicPr>
          <p:cNvPr id="36" name="Picture 35"/>
          <p:cNvPicPr>
            <a:picLocks noChangeAspect="1"/>
          </p:cNvPicPr>
          <p:nvPr/>
        </p:nvPicPr>
        <p:blipFill rotWithShape="1">
          <a:blip r:embed="rId13"/>
          <a:srcRect l="8711" r="6969"/>
          <a:stretch/>
        </p:blipFill>
        <p:spPr>
          <a:xfrm>
            <a:off x="2029835" y="4838177"/>
            <a:ext cx="1560129" cy="508815"/>
          </a:xfrm>
          <a:prstGeom prst="rect">
            <a:avLst/>
          </a:prstGeom>
        </p:spPr>
      </p:pic>
      <p:pic>
        <p:nvPicPr>
          <p:cNvPr id="38" name="Picture 37"/>
          <p:cNvPicPr>
            <a:picLocks noChangeAspect="1"/>
          </p:cNvPicPr>
          <p:nvPr/>
        </p:nvPicPr>
        <p:blipFill rotWithShape="1">
          <a:blip r:embed="rId14"/>
          <a:srcRect l="4643"/>
          <a:stretch/>
        </p:blipFill>
        <p:spPr>
          <a:xfrm>
            <a:off x="7069808" y="4760867"/>
            <a:ext cx="1588859" cy="458210"/>
          </a:xfrm>
          <a:prstGeom prst="rect">
            <a:avLst/>
          </a:prstGeom>
        </p:spPr>
      </p:pic>
      <p:pic>
        <p:nvPicPr>
          <p:cNvPr id="39" name="Picture 38"/>
          <p:cNvPicPr>
            <a:picLocks noChangeAspect="1"/>
          </p:cNvPicPr>
          <p:nvPr/>
        </p:nvPicPr>
        <p:blipFill rotWithShape="1">
          <a:blip r:embed="rId15"/>
          <a:srcRect l="14974" r="14974"/>
          <a:stretch/>
        </p:blipFill>
        <p:spPr>
          <a:xfrm>
            <a:off x="3670847" y="4799700"/>
            <a:ext cx="1545930" cy="606878"/>
          </a:xfrm>
          <a:prstGeom prst="rect">
            <a:avLst/>
          </a:prstGeom>
        </p:spPr>
      </p:pic>
      <p:pic>
        <p:nvPicPr>
          <p:cNvPr id="40" name="Picture 39"/>
          <p:cNvPicPr>
            <a:picLocks noChangeAspect="1"/>
          </p:cNvPicPr>
          <p:nvPr/>
        </p:nvPicPr>
        <p:blipFill rotWithShape="1">
          <a:blip r:embed="rId16"/>
          <a:srcRect l="24900" r="24900"/>
          <a:stretch/>
        </p:blipFill>
        <p:spPr>
          <a:xfrm>
            <a:off x="5353766" y="4760867"/>
            <a:ext cx="1350656" cy="739888"/>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55808" y="3415492"/>
            <a:ext cx="1508184" cy="370695"/>
          </a:xfrm>
          <a:prstGeom prst="rect">
            <a:avLst/>
          </a:prstGeom>
        </p:spPr>
      </p:pic>
      <p:sp>
        <p:nvSpPr>
          <p:cNvPr id="37" name="Rectangle 36"/>
          <p:cNvSpPr/>
          <p:nvPr/>
        </p:nvSpPr>
        <p:spPr>
          <a:xfrm>
            <a:off x="-12700" y="6287958"/>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35887" y="5538796"/>
            <a:ext cx="1247775" cy="1247775"/>
          </a:xfrm>
          <a:prstGeom prst="rect">
            <a:avLst/>
          </a:prstGeom>
        </p:spPr>
      </p:pic>
      <p:pic>
        <p:nvPicPr>
          <p:cNvPr id="41" name="Picture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7393" y="6500422"/>
            <a:ext cx="752859" cy="215281"/>
          </a:xfrm>
          <a:prstGeom prst="rect">
            <a:avLst/>
          </a:prstGeom>
        </p:spPr>
      </p:pic>
    </p:spTree>
    <p:extLst>
      <p:ext uri="{BB962C8B-B14F-4D97-AF65-F5344CB8AC3E}">
        <p14:creationId xmlns:p14="http://schemas.microsoft.com/office/powerpoint/2010/main" val="323180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Roboto" panose="02000000000000000000" pitchFamily="2" charset="0"/>
                <a:ea typeface="Roboto" panose="02000000000000000000" pitchFamily="2" charset="0"/>
                <a:cs typeface="Roboto" panose="02000000000000000000" pitchFamily="2" charset="0"/>
              </a:rPr>
              <a:t>Tubing Misconnections Adverse Events</a:t>
            </a:r>
            <a:endParaRPr lang="en-US" dirty="0"/>
          </a:p>
        </p:txBody>
      </p:sp>
      <p:sp>
        <p:nvSpPr>
          <p:cNvPr id="5" name="Content Placeholder 2"/>
          <p:cNvSpPr>
            <a:spLocks noGrp="1"/>
          </p:cNvSpPr>
          <p:nvPr>
            <p:ph idx="1"/>
          </p:nvPr>
        </p:nvSpPr>
        <p:spPr>
          <a:xfrm>
            <a:off x="381000" y="1838956"/>
            <a:ext cx="7886700" cy="3790319"/>
          </a:xfrm>
        </p:spPr>
        <p:txBody>
          <a:bodyPr>
            <a:noAutofit/>
          </a:bodyPr>
          <a:lstStyle/>
          <a:p>
            <a:pPr>
              <a:lnSpc>
                <a:spcPct val="100000"/>
              </a:lnSpc>
              <a:spcBef>
                <a:spcPts val="0"/>
              </a:spcBef>
            </a:pPr>
            <a:r>
              <a:rPr lang="en-US" sz="1600" b="1" dirty="0">
                <a:latin typeface="Roboto" panose="02000000000000000000"/>
                <a:ea typeface="Roboto" panose="02000000000000000000" pitchFamily="2" charset="0"/>
                <a:cs typeface="Roboto" panose="02000000000000000000" pitchFamily="2" charset="0"/>
              </a:rPr>
              <a:t>IV tubing misconnected to a nasal cannula</a:t>
            </a:r>
            <a:r>
              <a:rPr lang="en-US" sz="1600" dirty="0">
                <a:latin typeface="Roboto" panose="02000000000000000000"/>
                <a:ea typeface="Roboto" panose="02000000000000000000" pitchFamily="2" charset="0"/>
                <a:cs typeface="Roboto" panose="02000000000000000000" pitchFamily="2" charset="0"/>
              </a:rPr>
              <a:t> used to deliver oxygen — the patient survived after being treated for congestive heart failure</a:t>
            </a:r>
          </a:p>
          <a:p>
            <a:pPr marL="36576" indent="0">
              <a:lnSpc>
                <a:spcPct val="100000"/>
              </a:lnSpc>
              <a:spcBef>
                <a:spcPts val="0"/>
              </a:spcBef>
              <a:buNone/>
            </a:pPr>
            <a:endParaRPr lang="en-US" sz="1600" dirty="0">
              <a:latin typeface="Roboto" panose="02000000000000000000"/>
              <a:ea typeface="Roboto" panose="02000000000000000000" pitchFamily="2" charset="0"/>
              <a:cs typeface="Roboto" panose="02000000000000000000" pitchFamily="2" charset="0"/>
            </a:endParaRPr>
          </a:p>
          <a:p>
            <a:pPr>
              <a:lnSpc>
                <a:spcPct val="100000"/>
              </a:lnSpc>
              <a:spcBef>
                <a:spcPts val="0"/>
              </a:spcBef>
            </a:pPr>
            <a:r>
              <a:rPr lang="en-US" sz="1600" b="1" dirty="0">
                <a:latin typeface="Roboto" panose="02000000000000000000"/>
                <a:ea typeface="Roboto" panose="02000000000000000000" pitchFamily="2" charset="0"/>
                <a:cs typeface="Roboto" panose="02000000000000000000" pitchFamily="2" charset="0"/>
              </a:rPr>
              <a:t>Epidural infusion set connected to a peripheral IV</a:t>
            </a:r>
            <a:r>
              <a:rPr lang="en-US" sz="1600" dirty="0">
                <a:latin typeface="Roboto" panose="02000000000000000000"/>
                <a:ea typeface="Roboto" panose="02000000000000000000" pitchFamily="2" charset="0"/>
                <a:cs typeface="Roboto" panose="02000000000000000000" pitchFamily="2" charset="0"/>
              </a:rPr>
              <a:t>, delivering epidural medication to bloodstream, resulting in patient death</a:t>
            </a:r>
          </a:p>
          <a:p>
            <a:pPr marL="36576" indent="0">
              <a:lnSpc>
                <a:spcPct val="100000"/>
              </a:lnSpc>
              <a:spcBef>
                <a:spcPts val="0"/>
              </a:spcBef>
              <a:buNone/>
            </a:pPr>
            <a:endParaRPr lang="en-US" sz="1600" dirty="0">
              <a:latin typeface="Roboto" panose="02000000000000000000"/>
              <a:ea typeface="Roboto" panose="02000000000000000000" pitchFamily="2" charset="0"/>
              <a:cs typeface="Roboto" panose="02000000000000000000" pitchFamily="2" charset="0"/>
            </a:endParaRPr>
          </a:p>
          <a:p>
            <a:pPr>
              <a:lnSpc>
                <a:spcPct val="100000"/>
              </a:lnSpc>
              <a:spcBef>
                <a:spcPts val="0"/>
              </a:spcBef>
            </a:pPr>
            <a:r>
              <a:rPr lang="en-US" sz="1600" b="1" dirty="0">
                <a:latin typeface="Roboto" panose="02000000000000000000"/>
                <a:ea typeface="Roboto" panose="02000000000000000000" pitchFamily="2" charset="0"/>
                <a:cs typeface="Roboto" panose="02000000000000000000" pitchFamily="2" charset="0"/>
              </a:rPr>
              <a:t>Feeding tube connected to an in-line ventilator suction catheter</a:t>
            </a:r>
            <a:r>
              <a:rPr lang="en-US" sz="1600" dirty="0">
                <a:latin typeface="Roboto" panose="02000000000000000000"/>
                <a:ea typeface="Roboto" panose="02000000000000000000" pitchFamily="2" charset="0"/>
                <a:cs typeface="Roboto" panose="02000000000000000000" pitchFamily="2" charset="0"/>
              </a:rPr>
              <a:t>, delivering feeding contents into the patient’s lungs, resulting in death</a:t>
            </a:r>
          </a:p>
          <a:p>
            <a:pPr marL="36576" indent="0">
              <a:lnSpc>
                <a:spcPct val="100000"/>
              </a:lnSpc>
              <a:spcBef>
                <a:spcPts val="0"/>
              </a:spcBef>
              <a:buNone/>
            </a:pPr>
            <a:endParaRPr lang="en-US" sz="1600" dirty="0">
              <a:latin typeface="Roboto" panose="02000000000000000000"/>
              <a:ea typeface="Roboto" panose="02000000000000000000" pitchFamily="2" charset="0"/>
              <a:cs typeface="Roboto" panose="02000000000000000000" pitchFamily="2" charset="0"/>
            </a:endParaRPr>
          </a:p>
          <a:p>
            <a:pPr>
              <a:lnSpc>
                <a:spcPct val="100000"/>
              </a:lnSpc>
              <a:spcBef>
                <a:spcPts val="0"/>
              </a:spcBef>
            </a:pPr>
            <a:r>
              <a:rPr lang="en-US" sz="1600" b="1" dirty="0">
                <a:latin typeface="Roboto" panose="02000000000000000000"/>
                <a:ea typeface="Roboto" panose="02000000000000000000" pitchFamily="2" charset="0"/>
                <a:cs typeface="Roboto" panose="02000000000000000000" pitchFamily="2" charset="0"/>
              </a:rPr>
              <a:t>Heparin lock (peripheral IV route) connected to an automatic blood pressure cuff</a:t>
            </a:r>
            <a:r>
              <a:rPr lang="en-US" sz="1600" dirty="0">
                <a:latin typeface="Roboto" panose="02000000000000000000"/>
                <a:ea typeface="Roboto" panose="02000000000000000000" pitchFamily="2" charset="0"/>
                <a:cs typeface="Roboto" panose="02000000000000000000" pitchFamily="2" charset="0"/>
              </a:rPr>
              <a:t>, delivering air to the bloodstream, causing death</a:t>
            </a:r>
          </a:p>
          <a:p>
            <a:pPr marL="36576" indent="0">
              <a:lnSpc>
                <a:spcPct val="100000"/>
              </a:lnSpc>
              <a:spcBef>
                <a:spcPts val="0"/>
              </a:spcBef>
              <a:buNone/>
            </a:pPr>
            <a:endParaRPr lang="en-US" sz="1600" dirty="0">
              <a:latin typeface="Roboto" panose="02000000000000000000"/>
              <a:ea typeface="Roboto" panose="02000000000000000000" pitchFamily="2" charset="0"/>
              <a:cs typeface="Roboto" panose="02000000000000000000" pitchFamily="2" charset="0"/>
            </a:endParaRPr>
          </a:p>
          <a:p>
            <a:pPr>
              <a:lnSpc>
                <a:spcPct val="100000"/>
              </a:lnSpc>
              <a:spcBef>
                <a:spcPts val="0"/>
              </a:spcBef>
            </a:pPr>
            <a:r>
              <a:rPr lang="en-US" sz="1600" b="1" dirty="0">
                <a:latin typeface="Roboto" panose="02000000000000000000"/>
              </a:rPr>
              <a:t>Feeding tube was coupled with a peripheral line of a pregnant woman</a:t>
            </a:r>
            <a:r>
              <a:rPr lang="en-US" sz="1600" dirty="0">
                <a:latin typeface="Roboto" panose="02000000000000000000"/>
              </a:rPr>
              <a:t>, resulting in enteral nutrition delivered directly into the bloodstream; neither the 35-week-old fetus nor the woman survived</a:t>
            </a:r>
          </a:p>
          <a:p>
            <a:endParaRPr lang="en-US" sz="1800" dirty="0"/>
          </a:p>
          <a:p>
            <a:pPr>
              <a:lnSpc>
                <a:spcPct val="100000"/>
              </a:lnSpc>
              <a:spcBef>
                <a:spcPts val="0"/>
              </a:spcBef>
            </a:pPr>
            <a:endParaRPr lang="en-US" sz="18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pPr>
            <a:endParaRPr lang="en-US" sz="900" dirty="0"/>
          </a:p>
          <a:p>
            <a:pPr>
              <a:lnSpc>
                <a:spcPct val="100000"/>
              </a:lnSpc>
              <a:spcBef>
                <a:spcPts val="0"/>
              </a:spcBef>
            </a:pPr>
            <a:endParaRPr lang="en-US" sz="900" dirty="0"/>
          </a:p>
        </p:txBody>
      </p:sp>
      <p:sp>
        <p:nvSpPr>
          <p:cNvPr id="6" name="Rectangle 5"/>
          <p:cNvSpPr/>
          <p:nvPr/>
        </p:nvSpPr>
        <p:spPr>
          <a:xfrm>
            <a:off x="-12700" y="6287958"/>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887" y="5538796"/>
            <a:ext cx="1247775" cy="12477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6465338"/>
            <a:ext cx="752859" cy="215281"/>
          </a:xfrm>
          <a:prstGeom prst="rect">
            <a:avLst/>
          </a:prstGeom>
        </p:spPr>
      </p:pic>
    </p:spTree>
    <p:extLst>
      <p:ext uri="{BB962C8B-B14F-4D97-AF65-F5344CB8AC3E}">
        <p14:creationId xmlns:p14="http://schemas.microsoft.com/office/powerpoint/2010/main" val="6005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17"/>
          <p:cNvSpPr/>
          <p:nvPr/>
        </p:nvSpPr>
        <p:spPr bwMode="auto">
          <a:xfrm>
            <a:off x="1843175" y="584325"/>
            <a:ext cx="1548000" cy="1548000"/>
          </a:xfrm>
          <a:prstGeom prst="ellipse">
            <a:avLst/>
          </a:prstGeom>
          <a:noFill/>
          <a:ln w="28575" cap="flat" cmpd="sng" algn="ctr">
            <a:solidFill>
              <a:schemeClr val="accent1">
                <a:lumMod val="60000"/>
                <a:lumOff val="4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Low Lighting</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5" name="Ellipse 19"/>
          <p:cNvSpPr/>
          <p:nvPr/>
        </p:nvSpPr>
        <p:spPr bwMode="auto">
          <a:xfrm>
            <a:off x="1843175" y="23927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Time Pressure</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6" name="Ellipse 20"/>
          <p:cNvSpPr/>
          <p:nvPr/>
        </p:nvSpPr>
        <p:spPr bwMode="auto">
          <a:xfrm>
            <a:off x="1843175" y="41843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Lack of Tactile Feedback</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7" name="Ellipse 21"/>
          <p:cNvSpPr/>
          <p:nvPr/>
        </p:nvSpPr>
        <p:spPr bwMode="auto">
          <a:xfrm>
            <a:off x="3715175" y="5843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Multiple Devices</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8" name="Ellipse 22"/>
          <p:cNvSpPr/>
          <p:nvPr/>
        </p:nvSpPr>
        <p:spPr bwMode="auto">
          <a:xfrm>
            <a:off x="3727050" y="2384325"/>
            <a:ext cx="1548000" cy="1548000"/>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2"/>
                </a:solidFill>
                <a:effectLst/>
                <a:latin typeface="Arial" charset="0"/>
              </a:rPr>
              <a:t>Compatible Connectors</a:t>
            </a:r>
            <a:endParaRPr kumimoji="0" lang="en-US" sz="1600" b="0" i="0" u="none" strike="noStrike" cap="none" normalizeH="0" baseline="0" dirty="0">
              <a:ln>
                <a:noFill/>
              </a:ln>
              <a:solidFill>
                <a:schemeClr val="accent2"/>
              </a:solidFill>
              <a:effectLst/>
              <a:latin typeface="Arial" charset="0"/>
            </a:endParaRPr>
          </a:p>
        </p:txBody>
      </p:sp>
      <p:sp>
        <p:nvSpPr>
          <p:cNvPr id="9" name="Ellipse 23"/>
          <p:cNvSpPr/>
          <p:nvPr/>
        </p:nvSpPr>
        <p:spPr bwMode="auto">
          <a:xfrm>
            <a:off x="3715175" y="41843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Unintended</a:t>
            </a:r>
            <a:r>
              <a:rPr kumimoji="0" lang="de-DE" sz="1600" b="0" i="0" u="none" strike="noStrike" cap="none" normalizeH="0" dirty="0">
                <a:ln>
                  <a:noFill/>
                </a:ln>
                <a:solidFill>
                  <a:schemeClr val="accent1">
                    <a:lumMod val="60000"/>
                    <a:lumOff val="40000"/>
                  </a:schemeClr>
                </a:solidFill>
                <a:effectLst/>
                <a:latin typeface="Arial" charset="0"/>
              </a:rPr>
              <a:t> Use of Tubes</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10" name="Ellipse 24"/>
          <p:cNvSpPr/>
          <p:nvPr/>
        </p:nvSpPr>
        <p:spPr bwMode="auto">
          <a:xfrm>
            <a:off x="5587175" y="5843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Multiple Lines</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11" name="Ellipse 25"/>
          <p:cNvSpPr/>
          <p:nvPr/>
        </p:nvSpPr>
        <p:spPr bwMode="auto">
          <a:xfrm>
            <a:off x="5587175" y="23843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Dis-connections</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12" name="Ellipse 26"/>
          <p:cNvSpPr/>
          <p:nvPr/>
        </p:nvSpPr>
        <p:spPr bwMode="auto">
          <a:xfrm>
            <a:off x="5587175" y="4184325"/>
            <a:ext cx="1548000" cy="1548000"/>
          </a:xfrm>
          <a:prstGeom prst="ellipse">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1">
                    <a:lumMod val="60000"/>
                    <a:lumOff val="40000"/>
                  </a:schemeClr>
                </a:solidFill>
                <a:effectLst/>
                <a:latin typeface="Arial" charset="0"/>
              </a:rPr>
              <a:t>Moving Patient Setting</a:t>
            </a:r>
            <a:endParaRPr kumimoji="0" lang="en-US" sz="1600" b="0" i="0" u="none" strike="noStrike" cap="none" normalizeH="0" baseline="0" dirty="0">
              <a:ln>
                <a:noFill/>
              </a:ln>
              <a:solidFill>
                <a:schemeClr val="accent1">
                  <a:lumMod val="60000"/>
                  <a:lumOff val="40000"/>
                </a:schemeClr>
              </a:solidFill>
              <a:effectLst/>
              <a:latin typeface="Arial" charset="0"/>
            </a:endParaRPr>
          </a:p>
        </p:txBody>
      </p:sp>
      <p:sp>
        <p:nvSpPr>
          <p:cNvPr id="13" name="Ellipse 30"/>
          <p:cNvSpPr/>
          <p:nvPr/>
        </p:nvSpPr>
        <p:spPr bwMode="auto">
          <a:xfrm>
            <a:off x="3727050" y="2384325"/>
            <a:ext cx="1548000" cy="1548000"/>
          </a:xfrm>
          <a:prstGeom prst="ellipse">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bg1"/>
                </a:solidFill>
                <a:effectLst/>
                <a:latin typeface="Arial" charset="0"/>
              </a:rPr>
              <a:t>Compatible Connectors</a:t>
            </a:r>
            <a:endParaRPr kumimoji="0" lang="en-US" sz="1600" b="0" i="0" u="none" strike="noStrike" cap="none" normalizeH="0" baseline="0" dirty="0">
              <a:ln>
                <a:noFill/>
              </a:ln>
              <a:solidFill>
                <a:schemeClr val="bg1"/>
              </a:solidFill>
              <a:effectLst/>
              <a:latin typeface="Arial" charset="0"/>
            </a:endParaRPr>
          </a:p>
        </p:txBody>
      </p:sp>
      <p:grpSp>
        <p:nvGrpSpPr>
          <p:cNvPr id="14" name="Gruppieren 56"/>
          <p:cNvGrpSpPr/>
          <p:nvPr/>
        </p:nvGrpSpPr>
        <p:grpSpPr>
          <a:xfrm>
            <a:off x="3295050" y="1961850"/>
            <a:ext cx="2412375" cy="2376000"/>
            <a:chOff x="3347250" y="2685250"/>
            <a:chExt cx="2412375" cy="2376000"/>
          </a:xfrm>
          <a:solidFill>
            <a:schemeClr val="accent1">
              <a:lumMod val="40000"/>
              <a:lumOff val="60000"/>
            </a:schemeClr>
          </a:solidFill>
        </p:grpSpPr>
        <p:sp>
          <p:nvSpPr>
            <p:cNvPr id="15" name="Pfeil nach oben 48"/>
            <p:cNvSpPr/>
            <p:nvPr/>
          </p:nvSpPr>
          <p:spPr bwMode="auto">
            <a:xfrm>
              <a:off x="4198625" y="2685250"/>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6" name="Pfeil nach oben 49"/>
            <p:cNvSpPr/>
            <p:nvPr/>
          </p:nvSpPr>
          <p:spPr bwMode="auto">
            <a:xfrm rot="2826221">
              <a:off x="4974059" y="2950506"/>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7" name="Pfeil nach oben 50"/>
            <p:cNvSpPr/>
            <p:nvPr/>
          </p:nvSpPr>
          <p:spPr bwMode="auto">
            <a:xfrm rot="10800000">
              <a:off x="4200875" y="4773250"/>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8" name="Pfeil nach oben 51"/>
            <p:cNvSpPr/>
            <p:nvPr/>
          </p:nvSpPr>
          <p:spPr bwMode="auto">
            <a:xfrm rot="8226221">
              <a:off x="5012441" y="4426234"/>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9" name="Pfeil nach oben 52"/>
            <p:cNvSpPr/>
            <p:nvPr/>
          </p:nvSpPr>
          <p:spPr bwMode="auto">
            <a:xfrm rot="13626221">
              <a:off x="3461066" y="4477488"/>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0" name="Pfeil nach oben 53"/>
            <p:cNvSpPr/>
            <p:nvPr/>
          </p:nvSpPr>
          <p:spPr bwMode="auto">
            <a:xfrm rot="19026221">
              <a:off x="3402512" y="3015816"/>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1" name="Pfeil nach oben 54"/>
            <p:cNvSpPr/>
            <p:nvPr/>
          </p:nvSpPr>
          <p:spPr bwMode="auto">
            <a:xfrm rot="16200000">
              <a:off x="3131250" y="3726900"/>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2" name="Pfeil nach oben 55"/>
            <p:cNvSpPr/>
            <p:nvPr/>
          </p:nvSpPr>
          <p:spPr bwMode="auto">
            <a:xfrm rot="16200000" flipH="1" flipV="1">
              <a:off x="5255625" y="3705875"/>
              <a:ext cx="720000" cy="288000"/>
            </a:xfrm>
            <a:prstGeom prst="upArrow">
              <a:avLst/>
            </a:prstGeom>
            <a:grpFill/>
            <a:ln w="9525" cap="flat" cmpd="sng" algn="ctr">
              <a:solidFill>
                <a:schemeClr val="accent1">
                  <a:lumMod val="40000"/>
                  <a:lumOff val="60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sp>
        <p:nvSpPr>
          <p:cNvPr id="23" name="Rectangle 22"/>
          <p:cNvSpPr/>
          <p:nvPr/>
        </p:nvSpPr>
        <p:spPr>
          <a:xfrm>
            <a:off x="-12700" y="6287958"/>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887" y="5538796"/>
            <a:ext cx="1247775" cy="124777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5" y="6465338"/>
            <a:ext cx="752859" cy="215281"/>
          </a:xfrm>
          <a:prstGeom prst="rect">
            <a:avLst/>
          </a:prstGeom>
        </p:spPr>
      </p:pic>
    </p:spTree>
    <p:extLst>
      <p:ext uri="{BB962C8B-B14F-4D97-AF65-F5344CB8AC3E}">
        <p14:creationId xmlns:p14="http://schemas.microsoft.com/office/powerpoint/2010/main" val="346015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008920\AppData\Local\Microsoft\Windows\Temporary Internet Files\Content.Outlook\LXBUS26H\IMG_76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9" t="7277" r="3690"/>
          <a:stretch/>
        </p:blipFill>
        <p:spPr bwMode="auto">
          <a:xfrm>
            <a:off x="44953" y="615456"/>
            <a:ext cx="9028694" cy="5314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00" y="6287958"/>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941" y="5572854"/>
            <a:ext cx="1247775" cy="12477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92" y="6465338"/>
            <a:ext cx="752859" cy="215281"/>
          </a:xfrm>
          <a:prstGeom prst="rect">
            <a:avLst/>
          </a:prstGeom>
        </p:spPr>
      </p:pic>
    </p:spTree>
    <p:extLst>
      <p:ext uri="{BB962C8B-B14F-4D97-AF65-F5344CB8AC3E}">
        <p14:creationId xmlns:p14="http://schemas.microsoft.com/office/powerpoint/2010/main" val="30673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80954"/>
            <a:ext cx="9144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50" y="5628640"/>
            <a:ext cx="1137920" cy="1137920"/>
          </a:xfrm>
          <a:prstGeom prst="rect">
            <a:avLst/>
          </a:prstGeom>
        </p:spPr>
      </p:pic>
      <p:sp>
        <p:nvSpPr>
          <p:cNvPr id="2" name="Rectangle 1"/>
          <p:cNvSpPr/>
          <p:nvPr/>
        </p:nvSpPr>
        <p:spPr>
          <a:xfrm>
            <a:off x="342900" y="6496050"/>
            <a:ext cx="1771650" cy="270510"/>
          </a:xfrm>
          <a:prstGeom prst="rect">
            <a:avLst/>
          </a:prstGeom>
          <a:solidFill>
            <a:srgbClr val="0E406D"/>
          </a:solidFill>
          <a:ln>
            <a:solidFill>
              <a:srgbClr val="0E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96848"/>
            <a:ext cx="9153525"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887" y="5538796"/>
            <a:ext cx="1247775" cy="12477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592" y="6465338"/>
            <a:ext cx="752859" cy="215281"/>
          </a:xfrm>
          <a:prstGeom prst="rect">
            <a:avLst/>
          </a:prstGeom>
        </p:spPr>
      </p:pic>
    </p:spTree>
    <p:extLst>
      <p:ext uri="{BB962C8B-B14F-4D97-AF65-F5344CB8AC3E}">
        <p14:creationId xmlns:p14="http://schemas.microsoft.com/office/powerpoint/2010/main" val="300116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10" y="151263"/>
            <a:ext cx="8360709" cy="1325563"/>
          </a:xfrm>
        </p:spPr>
        <p:txBody>
          <a:bodyPr>
            <a:noAutofit/>
          </a:bodyPr>
          <a:lstStyle/>
          <a:p>
            <a:r>
              <a:rPr lang="en-US" sz="3200" dirty="0">
                <a:latin typeface="Roboto" panose="02000000000000000000"/>
                <a:ea typeface="Roboto" panose="02000000000000000000" pitchFamily="2" charset="0"/>
                <a:cs typeface="Roboto" panose="02000000000000000000" pitchFamily="2" charset="0"/>
              </a:rPr>
              <a:t>ISO Design standards developed for system-specific applications</a:t>
            </a:r>
          </a:p>
        </p:txBody>
      </p:sp>
      <p:sp>
        <p:nvSpPr>
          <p:cNvPr id="14" name="TextBox 13"/>
          <p:cNvSpPr txBox="1"/>
          <p:nvPr/>
        </p:nvSpPr>
        <p:spPr>
          <a:xfrm>
            <a:off x="3330744" y="1548818"/>
            <a:ext cx="2723438" cy="646331"/>
          </a:xfrm>
          <a:prstGeom prst="rect">
            <a:avLst/>
          </a:prstGeom>
          <a:noFill/>
        </p:spPr>
        <p:txBody>
          <a:bodyPr wrap="none" rtlCol="0">
            <a:spAutoFit/>
          </a:bodyPr>
          <a:lstStyle/>
          <a:p>
            <a:pPr algn="ctr"/>
            <a:r>
              <a:rPr lang="en-US" sz="2000" b="1" u="sng" dirty="0">
                <a:latin typeface="Roboto" panose="02000000000000000000" pitchFamily="2" charset="0"/>
                <a:ea typeface="Roboto" panose="02000000000000000000" pitchFamily="2" charset="0"/>
                <a:cs typeface="Roboto" panose="02000000000000000000" pitchFamily="2" charset="0"/>
              </a:rPr>
              <a:t>80369 Series</a:t>
            </a:r>
          </a:p>
          <a:p>
            <a:pPr algn="ctr"/>
            <a:r>
              <a:rPr lang="en-US" sz="1600" b="1" dirty="0">
                <a:latin typeface="Roboto" panose="02000000000000000000" pitchFamily="2" charset="0"/>
                <a:ea typeface="Roboto" panose="02000000000000000000" pitchFamily="2" charset="0"/>
                <a:cs typeface="Roboto" panose="02000000000000000000" pitchFamily="2" charset="0"/>
              </a:rPr>
              <a:t>-1 General requirements</a:t>
            </a:r>
          </a:p>
        </p:txBody>
      </p:sp>
      <p:sp>
        <p:nvSpPr>
          <p:cNvPr id="15" name="TextBox 14"/>
          <p:cNvSpPr txBox="1"/>
          <p:nvPr/>
        </p:nvSpPr>
        <p:spPr>
          <a:xfrm>
            <a:off x="300210" y="4305916"/>
            <a:ext cx="7725192" cy="1508105"/>
          </a:xfrm>
          <a:prstGeom prst="rect">
            <a:avLst/>
          </a:prstGeom>
          <a:noFill/>
        </p:spPr>
        <p:txBody>
          <a:bodyPr wrap="non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Requirements: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Not connectable with others in series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Rigid or semi-rigid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Passes Misconnection, Risk Analysis, Usability/Human Factors Testing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Not connectable with </a:t>
            </a:r>
            <a:r>
              <a:rPr lang="en-US" dirty="0" err="1">
                <a:latin typeface="Roboto" panose="02000000000000000000" pitchFamily="2" charset="0"/>
                <a:ea typeface="Roboto" panose="02000000000000000000" pitchFamily="2" charset="0"/>
                <a:cs typeface="Roboto" panose="02000000000000000000" pitchFamily="2" charset="0"/>
              </a:rPr>
              <a:t>Luer</a:t>
            </a:r>
            <a:r>
              <a:rPr lang="en-US" dirty="0">
                <a:latin typeface="Roboto" panose="02000000000000000000" pitchFamily="2" charset="0"/>
                <a:ea typeface="Roboto" panose="02000000000000000000" pitchFamily="2" charset="0"/>
                <a:cs typeface="Roboto" panose="02000000000000000000" pitchFamily="2" charset="0"/>
              </a:rPr>
              <a:t> or needleless connector ports</a:t>
            </a:r>
          </a:p>
        </p:txBody>
      </p:sp>
      <p:sp>
        <p:nvSpPr>
          <p:cNvPr id="16" name="Rectangle 15"/>
          <p:cNvSpPr/>
          <p:nvPr/>
        </p:nvSpPr>
        <p:spPr>
          <a:xfrm>
            <a:off x="0" y="6287958"/>
            <a:ext cx="9144000" cy="570042"/>
          </a:xfrm>
          <a:prstGeom prst="rect">
            <a:avLst/>
          </a:prstGeom>
          <a:solidFill>
            <a:srgbClr val="E4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Stayconnected.org</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688" y="6462701"/>
            <a:ext cx="752859" cy="215281"/>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810" y="5892800"/>
            <a:ext cx="873760" cy="87376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326934615"/>
              </p:ext>
            </p:extLst>
          </p:nvPr>
        </p:nvGraphicFramePr>
        <p:xfrm>
          <a:off x="300210" y="2310277"/>
          <a:ext cx="8651157" cy="1820896"/>
        </p:xfrm>
        <a:graphic>
          <a:graphicData uri="http://schemas.openxmlformats.org/drawingml/2006/table">
            <a:tbl>
              <a:tblPr firstRow="1" bandRow="1">
                <a:tableStyleId>{21E4AEA4-8DFA-4A89-87EB-49C32662AFE0}</a:tableStyleId>
              </a:tblPr>
              <a:tblGrid>
                <a:gridCol w="1417447">
                  <a:extLst>
                    <a:ext uri="{9D8B030D-6E8A-4147-A177-3AD203B41FA5}">
                      <a16:colId xmlns:a16="http://schemas.microsoft.com/office/drawing/2014/main" xmlns="" val="20000"/>
                    </a:ext>
                  </a:extLst>
                </a:gridCol>
                <a:gridCol w="1280033">
                  <a:extLst>
                    <a:ext uri="{9D8B030D-6E8A-4147-A177-3AD203B41FA5}">
                      <a16:colId xmlns:a16="http://schemas.microsoft.com/office/drawing/2014/main" xmlns="" val="20001"/>
                    </a:ext>
                  </a:extLst>
                </a:gridCol>
                <a:gridCol w="1484026">
                  <a:extLst>
                    <a:ext uri="{9D8B030D-6E8A-4147-A177-3AD203B41FA5}">
                      <a16:colId xmlns:a16="http://schemas.microsoft.com/office/drawing/2014/main" xmlns="" val="20002"/>
                    </a:ext>
                  </a:extLst>
                </a:gridCol>
                <a:gridCol w="1334810">
                  <a:extLst>
                    <a:ext uri="{9D8B030D-6E8A-4147-A177-3AD203B41FA5}">
                      <a16:colId xmlns:a16="http://schemas.microsoft.com/office/drawing/2014/main" xmlns="" val="20003"/>
                    </a:ext>
                  </a:extLst>
                </a:gridCol>
                <a:gridCol w="1708878">
                  <a:extLst>
                    <a:ext uri="{9D8B030D-6E8A-4147-A177-3AD203B41FA5}">
                      <a16:colId xmlns:a16="http://schemas.microsoft.com/office/drawing/2014/main" xmlns="" val="20004"/>
                    </a:ext>
                  </a:extLst>
                </a:gridCol>
                <a:gridCol w="1425963">
                  <a:extLst>
                    <a:ext uri="{9D8B030D-6E8A-4147-A177-3AD203B41FA5}">
                      <a16:colId xmlns:a16="http://schemas.microsoft.com/office/drawing/2014/main" xmlns="" val="20005"/>
                    </a:ext>
                  </a:extLst>
                </a:gridCol>
              </a:tblGrid>
              <a:tr h="860236">
                <a:tc>
                  <a:txBody>
                    <a:bodyPr/>
                    <a:lstStyle/>
                    <a:p>
                      <a:pPr algn="ctr"/>
                      <a:r>
                        <a:rPr lang="en-US" sz="2000" b="0" dirty="0">
                          <a:solidFill>
                            <a:schemeClr val="tx2">
                              <a:lumMod val="50000"/>
                            </a:schemeClr>
                          </a:solidFill>
                        </a:rPr>
                        <a:t>Respiratory</a:t>
                      </a:r>
                      <a:endParaRPr lang="en-US" sz="2000" dirty="0">
                        <a:solidFill>
                          <a:schemeClr val="tx2">
                            <a:lumMod val="50000"/>
                          </a:schemeClr>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A3D8F5"/>
                    </a:solidFill>
                  </a:tcPr>
                </a:tc>
                <a:tc>
                  <a:txBody>
                    <a:bodyPr/>
                    <a:lstStyle/>
                    <a:p>
                      <a:pPr algn="ctr"/>
                      <a:r>
                        <a:rPr lang="en-US" sz="2000" b="0" dirty="0">
                          <a:solidFill>
                            <a:schemeClr val="tx1">
                              <a:lumMod val="50000"/>
                            </a:schemeClr>
                          </a:solidFill>
                        </a:rPr>
                        <a:t>Enteral</a:t>
                      </a:r>
                      <a:endParaRPr lang="en-US" sz="2000" dirty="0">
                        <a:solidFill>
                          <a:schemeClr val="tx1">
                            <a:lumMod val="50000"/>
                          </a:schemeClr>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A3D8F5"/>
                    </a:solidFill>
                  </a:tcPr>
                </a:tc>
                <a:tc>
                  <a:txBody>
                    <a:bodyPr/>
                    <a:lstStyle/>
                    <a:p>
                      <a:pPr algn="ctr"/>
                      <a:r>
                        <a:rPr lang="en-US" sz="2000" b="0" dirty="0">
                          <a:solidFill>
                            <a:schemeClr val="tx2">
                              <a:lumMod val="50000"/>
                            </a:schemeClr>
                          </a:solidFill>
                        </a:rPr>
                        <a:t>Urological</a:t>
                      </a:r>
                      <a:endParaRPr lang="en-US" sz="2000" dirty="0">
                        <a:solidFill>
                          <a:schemeClr val="tx2">
                            <a:lumMod val="50000"/>
                          </a:schemeClr>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A3D8F5"/>
                    </a:solidFill>
                  </a:tcPr>
                </a:tc>
                <a:tc>
                  <a:txBody>
                    <a:bodyPr/>
                    <a:lstStyle/>
                    <a:p>
                      <a:pPr algn="ctr"/>
                      <a:r>
                        <a:rPr lang="en-US" sz="2000" b="0" dirty="0">
                          <a:solidFill>
                            <a:schemeClr val="tx2">
                              <a:lumMod val="50000"/>
                            </a:schemeClr>
                          </a:solidFill>
                        </a:rPr>
                        <a:t>Limb Cuff</a:t>
                      </a:r>
                      <a:endParaRPr lang="en-US" sz="2000" dirty="0">
                        <a:solidFill>
                          <a:schemeClr val="tx2">
                            <a:lumMod val="50000"/>
                          </a:schemeClr>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A3D8F5"/>
                    </a:solidFill>
                  </a:tcPr>
                </a:tc>
                <a:tc>
                  <a:txBody>
                    <a:bodyPr/>
                    <a:lstStyle/>
                    <a:p>
                      <a:pPr algn="ctr"/>
                      <a:r>
                        <a:rPr lang="en-US" sz="2800" b="1" i="1" dirty="0" err="1">
                          <a:solidFill>
                            <a:schemeClr val="accent2">
                              <a:lumMod val="20000"/>
                              <a:lumOff val="80000"/>
                            </a:schemeClr>
                          </a:solidFill>
                        </a:rPr>
                        <a:t>Neuraxial</a:t>
                      </a:r>
                      <a:endParaRPr lang="en-US" sz="2800" b="1" i="1" dirty="0">
                        <a:solidFill>
                          <a:schemeClr val="accent2">
                            <a:lumMod val="20000"/>
                            <a:lumOff val="80000"/>
                          </a:schemeClr>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A3D8F5"/>
                    </a:solidFill>
                  </a:tcPr>
                </a:tc>
                <a:tc>
                  <a:txBody>
                    <a:bodyPr/>
                    <a:lstStyle/>
                    <a:p>
                      <a:pPr algn="ctr"/>
                      <a:r>
                        <a:rPr lang="en-US" sz="2000" b="0" dirty="0">
                          <a:solidFill>
                            <a:schemeClr val="tx2">
                              <a:lumMod val="50000"/>
                            </a:schemeClr>
                          </a:solidFill>
                        </a:rPr>
                        <a:t>Intravascular</a:t>
                      </a:r>
                      <a:endParaRPr lang="en-US" sz="2000" dirty="0">
                        <a:solidFill>
                          <a:schemeClr val="tx2">
                            <a:lumMod val="50000"/>
                          </a:schemeClr>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A3D8F5"/>
                    </a:solidFill>
                  </a:tcPr>
                </a:tc>
                <a:extLst>
                  <a:ext uri="{0D108BD9-81ED-4DB2-BD59-A6C34878D82A}">
                    <a16:rowId xmlns:a16="http://schemas.microsoft.com/office/drawing/2014/main" xmlns="" val="10000"/>
                  </a:ext>
                </a:extLst>
              </a:tr>
              <a:tr h="960660">
                <a:tc>
                  <a:txBody>
                    <a:bodyPr/>
                    <a:lstStyle/>
                    <a:p>
                      <a:pPr algn="ctr"/>
                      <a:r>
                        <a:rPr lang="en-US" sz="2000" dirty="0">
                          <a:solidFill>
                            <a:srgbClr val="696969"/>
                          </a:solidFill>
                        </a:rPr>
                        <a:t>-2</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2060"/>
                    </a:solidFill>
                  </a:tcPr>
                </a:tc>
                <a:tc>
                  <a:txBody>
                    <a:bodyPr/>
                    <a:lstStyle/>
                    <a:p>
                      <a:pPr algn="ctr"/>
                      <a:r>
                        <a:rPr lang="en-US" sz="2000" dirty="0">
                          <a:solidFill>
                            <a:srgbClr val="696969"/>
                          </a:solidFill>
                        </a:rPr>
                        <a:t>-3</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2060"/>
                    </a:solidFill>
                  </a:tcPr>
                </a:tc>
                <a:tc>
                  <a:txBody>
                    <a:bodyPr/>
                    <a:lstStyle/>
                    <a:p>
                      <a:pPr algn="ctr"/>
                      <a:r>
                        <a:rPr lang="en-US" sz="2000" dirty="0">
                          <a:solidFill>
                            <a:srgbClr val="696969"/>
                          </a:solidFill>
                        </a:rPr>
                        <a:t>-4</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2060"/>
                    </a:solidFill>
                  </a:tcPr>
                </a:tc>
                <a:tc>
                  <a:txBody>
                    <a:bodyPr/>
                    <a:lstStyle/>
                    <a:p>
                      <a:pPr algn="ctr"/>
                      <a:r>
                        <a:rPr lang="en-US" sz="2000" dirty="0">
                          <a:solidFill>
                            <a:srgbClr val="696969"/>
                          </a:solidFill>
                        </a:rPr>
                        <a:t>-5</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2060"/>
                    </a:solidFill>
                  </a:tcPr>
                </a:tc>
                <a:tc>
                  <a:txBody>
                    <a:bodyPr/>
                    <a:lstStyle/>
                    <a:p>
                      <a:pPr algn="ctr"/>
                      <a:r>
                        <a:rPr lang="en-US" sz="2800" b="1" dirty="0">
                          <a:solidFill>
                            <a:schemeClr val="accent2">
                              <a:lumMod val="20000"/>
                              <a:lumOff val="80000"/>
                            </a:schemeClr>
                          </a:solidFill>
                        </a:rPr>
                        <a:t>-6</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2060"/>
                    </a:solidFill>
                  </a:tcPr>
                </a:tc>
                <a:tc>
                  <a:txBody>
                    <a:bodyPr/>
                    <a:lstStyle/>
                    <a:p>
                      <a:pPr algn="ctr"/>
                      <a:r>
                        <a:rPr lang="en-US" sz="2000" dirty="0">
                          <a:solidFill>
                            <a:srgbClr val="696969"/>
                          </a:solidFill>
                        </a:rPr>
                        <a:t>-7</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206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46106274"/>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5611</TotalTime>
  <Words>929</Words>
  <Application>Microsoft Office PowerPoint</Application>
  <PresentationFormat>On-screen Show (4:3)</PresentationFormat>
  <Paragraphs>243</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Roboto</vt:lpstr>
      <vt:lpstr>Wingdings</vt:lpstr>
      <vt:lpstr>Wingdings 2</vt:lpstr>
      <vt:lpstr>Technic</vt:lpstr>
      <vt:lpstr>PowerPoint Presentation</vt:lpstr>
      <vt:lpstr>PowerPoint Presentation</vt:lpstr>
      <vt:lpstr>GEDSA Members</vt:lpstr>
      <vt:lpstr>Supporting Organizations</vt:lpstr>
      <vt:lpstr>Tubing Misconnections Adverse Events</vt:lpstr>
      <vt:lpstr>PowerPoint Presentation</vt:lpstr>
      <vt:lpstr>PowerPoint Presentation</vt:lpstr>
      <vt:lpstr>PowerPoint Presentation</vt:lpstr>
      <vt:lpstr>ISO Design standards developed for system-specific applications</vt:lpstr>
      <vt:lpstr>PowerPoint Presentation</vt:lpstr>
      <vt:lpstr>Introducing NRFit the ISO 80369-6 Standard Connector </vt:lpstr>
      <vt:lpstr>PowerPoint Presentation</vt:lpstr>
      <vt:lpstr>US Neuraxial Products Estimated Launch Timelines</vt:lpstr>
      <vt:lpstr>AB444 – CA Misconnection Law </vt:lpstr>
      <vt:lpstr>FDA Actions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Ben Davis</dc:creator>
  <cp:lastModifiedBy>LKelly</cp:lastModifiedBy>
  <cp:revision>272</cp:revision>
  <dcterms:created xsi:type="dcterms:W3CDTF">2015-08-21T14:46:23Z</dcterms:created>
  <dcterms:modified xsi:type="dcterms:W3CDTF">2017-04-11T15:08:36Z</dcterms:modified>
</cp:coreProperties>
</file>